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317" r:id="rId5"/>
    <p:sldId id="276" r:id="rId6"/>
    <p:sldId id="258" r:id="rId7"/>
    <p:sldId id="272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91" r:id="rId18"/>
    <p:sldId id="257" r:id="rId19"/>
    <p:sldId id="259" r:id="rId20"/>
    <p:sldId id="260" r:id="rId21"/>
    <p:sldId id="292" r:id="rId22"/>
    <p:sldId id="293" r:id="rId23"/>
    <p:sldId id="294" r:id="rId24"/>
    <p:sldId id="295" r:id="rId25"/>
    <p:sldId id="296" r:id="rId26"/>
    <p:sldId id="298" r:id="rId27"/>
    <p:sldId id="299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4" r:id="rId38"/>
    <p:sldId id="315" r:id="rId39"/>
    <p:sldId id="316" r:id="rId40"/>
    <p:sldId id="275" r:id="rId41"/>
    <p:sldId id="261" r:id="rId42"/>
    <p:sldId id="262" r:id="rId43"/>
    <p:sldId id="263" r:id="rId44"/>
    <p:sldId id="264" r:id="rId45"/>
    <p:sldId id="273" r:id="rId46"/>
    <p:sldId id="265" r:id="rId47"/>
    <p:sldId id="266" r:id="rId48"/>
    <p:sldId id="267" r:id="rId49"/>
    <p:sldId id="268" r:id="rId50"/>
    <p:sldId id="269" r:id="rId51"/>
    <p:sldId id="27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6600"/>
    <a:srgbClr val="A20000"/>
    <a:srgbClr val="0000FF"/>
    <a:srgbClr val="FFFF00"/>
    <a:srgbClr val="FFD88B"/>
    <a:srgbClr val="DEBC9A"/>
    <a:srgbClr val="E4C46A"/>
    <a:srgbClr val="C48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2450D5-D0DB-4EDD-B73A-4DC8984B0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920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ADCC3-4E3B-4679-AE1C-58B53F46470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5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B9E89-92DC-4789-9F52-16D422317206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9D465-387C-416B-B8AA-DFF4933FFBEC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2E09F-1DD5-43B6-8CC4-421299BA3017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EA353-6118-40A1-9199-5C05CFEDC525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2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9973C-3052-4D21-91D1-CF9BA768C43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8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F75CC-0D06-4F5A-8621-CEE2E8F69AD0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2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C0008-DBCC-4D73-81B0-95D32E5FFE9F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6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95B93-D5DB-477F-94E1-EBAD1565D20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After three months,  people sent their foreign wives away and burnt the offering to God to confess their sin.</a:t>
            </a: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8E20767-5A95-44DA-9809-AA871FB458A2}" type="slidenum">
              <a:rPr lang="zh-TW" altLang="en-US"/>
              <a:pPr eaLnBrk="1" hangingPunct="1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60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91319-DE43-4FDC-B750-A80CAFF3D5B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7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3B2D2C-A996-41E3-A89F-6E26CB27C02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1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9D4711-58EA-4B02-A5EE-34C0F1EB30C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3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3D246-2299-4DC6-8500-A4F8458458B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1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7A9F8-3400-40BE-80AA-8302607295C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3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1ED6E-004F-409D-BC4E-61C780200C85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3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5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1273-4C27-4DBB-A3FF-7FE4E618A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1A1D-CEF6-4992-9F76-F29FD0B17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5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AC8A-0E23-4801-A16F-4827B0F47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2E4B-F3AF-4677-93D8-C3AD10A02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F8B4-51E3-47BB-B969-284423263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9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34F2-0C51-4ADA-86A8-F10E84AE3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0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B7FB-F4E6-460F-AC50-06F80A2F3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1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C762-0393-44D0-B6D4-5853D7B0F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60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04D5-EB18-4314-A7CA-3663665F0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3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AA4B-CABE-4217-B920-D78E4FEDE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1A59-F9C8-4B9E-BAC7-527B11482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0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5604-5FF3-4198-94CB-B7932D94C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2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C46A"/>
            </a:gs>
            <a:gs pos="50000">
              <a:srgbClr val="E4C46A"/>
            </a:gs>
            <a:gs pos="100000">
              <a:srgbClr val="DEBC9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24AC57-9FEC-480D-9B58-9123B3B96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ndalus" pitchFamily="18" charset="-78"/>
          <a:ea typeface="+mj-ea"/>
          <a:cs typeface="Andalus" pitchFamily="18" charset="-7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ndalus" pitchFamily="18" charset="-78"/>
          <a:cs typeface="Andalus" pitchFamily="18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ndalus" pitchFamily="18" charset="-78"/>
          <a:cs typeface="Andalus" pitchFamily="18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ndalus" pitchFamily="18" charset="-78"/>
          <a:cs typeface="Andalus" pitchFamily="18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ndalus" pitchFamily="18" charset="-78"/>
          <a:cs typeface="Andalus" pitchFamily="18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Living in the Post-Exile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2286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7E0000"/>
                </a:solidFill>
              </a:rPr>
              <a:t>Ezra: </a:t>
            </a:r>
            <a:r>
              <a:rPr lang="en-US" sz="2800" dirty="0" smtClean="0"/>
              <a:t>Return to the law</a:t>
            </a:r>
          </a:p>
          <a:p>
            <a:pPr algn="l"/>
            <a:r>
              <a:rPr lang="en-US" sz="2800" dirty="0" smtClean="0">
                <a:solidFill>
                  <a:srgbClr val="7E0000"/>
                </a:solidFill>
              </a:rPr>
              <a:t>Ruth: </a:t>
            </a:r>
            <a:r>
              <a:rPr lang="en-US" sz="2800" dirty="0" smtClean="0"/>
              <a:t>Live peacefully</a:t>
            </a:r>
          </a:p>
          <a:p>
            <a:pPr algn="l"/>
            <a:r>
              <a:rPr lang="en-US" sz="2800" dirty="0" smtClean="0">
                <a:solidFill>
                  <a:srgbClr val="7E0000"/>
                </a:solidFill>
              </a:rPr>
              <a:t>Esther: </a:t>
            </a:r>
            <a:r>
              <a:rPr lang="en-US" sz="2800" dirty="0" smtClean="0"/>
              <a:t>Clever success in foreign land</a:t>
            </a:r>
          </a:p>
          <a:p>
            <a:pPr algn="l"/>
            <a:r>
              <a:rPr lang="en-US" sz="2800" dirty="0" smtClean="0">
                <a:solidFill>
                  <a:srgbClr val="7E0000"/>
                </a:solidFill>
              </a:rPr>
              <a:t>Daniel: </a:t>
            </a:r>
            <a:r>
              <a:rPr lang="en-US" sz="2800" dirty="0" smtClean="0"/>
              <a:t>a new Joseph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7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25500"/>
            <a:ext cx="3708400" cy="442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內容版面配置區 1"/>
          <p:cNvSpPr>
            <a:spLocks noGrp="1"/>
          </p:cNvSpPr>
          <p:nvPr>
            <p:ph idx="1"/>
          </p:nvPr>
        </p:nvSpPr>
        <p:spPr>
          <a:xfrm>
            <a:off x="4572000" y="692150"/>
            <a:ext cx="3898900" cy="528955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God touched the heart of King Cyrus of Persia to allow the exiles to return </a:t>
            </a:r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King Cyrus of Persia gave permission for the exiles to return</a:t>
            </a: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831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60350"/>
            <a:ext cx="6400800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內容版面配置區 4"/>
          <p:cNvSpPr txBox="1">
            <a:spLocks/>
          </p:cNvSpPr>
          <p:nvPr/>
        </p:nvSpPr>
        <p:spPr bwMode="auto">
          <a:xfrm>
            <a:off x="539750" y="4724400"/>
            <a:ext cx="813593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zh-TW" altLang="en-US" sz="3200">
              <a:latin typeface="Calibri" panose="020F0502020204030204" pitchFamily="34" charset="0"/>
            </a:endParaRPr>
          </a:p>
        </p:txBody>
      </p:sp>
      <p:sp>
        <p:nvSpPr>
          <p:cNvPr id="10245" name="內容版面配置區 4"/>
          <p:cNvSpPr txBox="1">
            <a:spLocks/>
          </p:cNvSpPr>
          <p:nvPr/>
        </p:nvSpPr>
        <p:spPr bwMode="auto">
          <a:xfrm>
            <a:off x="250825" y="4840288"/>
            <a:ext cx="91090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>
                <a:latin typeface="Calibri" panose="020F0502020204030204" pitchFamily="34" charset="0"/>
              </a:rPr>
              <a:t>Zerubbabel and Jeshua set to rebuild the temple of God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>
                <a:latin typeface="Calibri" panose="020F0502020204030204" pitchFamily="34" charset="0"/>
              </a:rPr>
              <a:t>The governor and their associates wrote letter to King to continue rebuilding the temple.</a:t>
            </a:r>
            <a:endParaRPr kumimoji="0" lang="zh-TW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1313"/>
            <a:ext cx="5232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內容版面配置區 4"/>
          <p:cNvSpPr txBox="1">
            <a:spLocks/>
          </p:cNvSpPr>
          <p:nvPr/>
        </p:nvSpPr>
        <p:spPr bwMode="auto">
          <a:xfrm>
            <a:off x="476250" y="4930775"/>
            <a:ext cx="8640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zh-TW" altLang="en-US" sz="3200">
              <a:latin typeface="Calibri" panose="020F0502020204030204" pitchFamily="34" charset="0"/>
            </a:endParaRPr>
          </a:p>
        </p:txBody>
      </p:sp>
      <p:sp>
        <p:nvSpPr>
          <p:cNvPr id="8" name="內容版面配置區 4"/>
          <p:cNvSpPr txBox="1">
            <a:spLocks/>
          </p:cNvSpPr>
          <p:nvPr/>
        </p:nvSpPr>
        <p:spPr>
          <a:xfrm>
            <a:off x="347663" y="4633913"/>
            <a:ext cx="8640762" cy="15922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King </a:t>
            </a:r>
            <a:r>
              <a:rPr lang="en-US" altLang="zh-TW" dirty="0" err="1"/>
              <a:t>Artaxerxes</a:t>
            </a:r>
            <a:r>
              <a:rPr lang="en-US" altLang="zh-TW" dirty="0"/>
              <a:t> gave permission to </a:t>
            </a:r>
            <a:r>
              <a:rPr lang="en-US" altLang="zh-TW" dirty="0" smtClean="0"/>
              <a:t>people wanted </a:t>
            </a:r>
            <a:r>
              <a:rPr lang="en-US" altLang="zh-TW" dirty="0"/>
              <a:t>to go to Jerusalem with </a:t>
            </a:r>
            <a:r>
              <a:rPr lang="en-US" altLang="zh-TW" dirty="0" smtClean="0"/>
              <a:t>Ezra.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zh-TW" dirty="0" smtClean="0"/>
              <a:t>King gave Ezra instructions </a:t>
            </a:r>
            <a:r>
              <a:rPr kumimoji="0" lang="en-US" altLang="zh-TW" dirty="0"/>
              <a:t>on what to do with </a:t>
            </a:r>
            <a:r>
              <a:rPr kumimoji="0" lang="en-US" altLang="zh-TW" dirty="0" smtClean="0"/>
              <a:t>the offerings</a:t>
            </a:r>
            <a:r>
              <a:rPr kumimoji="0" lang="en-US" altLang="zh-TW" dirty="0"/>
              <a:t> 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33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594" r="2829" b="3888"/>
          <a:stretch/>
        </p:blipFill>
        <p:spPr bwMode="auto">
          <a:xfrm>
            <a:off x="1524000" y="457200"/>
            <a:ext cx="5715000" cy="416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 txBox="1">
            <a:spLocks/>
          </p:cNvSpPr>
          <p:nvPr/>
        </p:nvSpPr>
        <p:spPr>
          <a:xfrm>
            <a:off x="914400" y="4800600"/>
            <a:ext cx="7010400" cy="1468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2000" dirty="0"/>
              <a:t>Ezra </a:t>
            </a:r>
            <a:r>
              <a:rPr kumimoji="0" lang="en-US" altLang="zh-TW" sz="2000" dirty="0" smtClean="0"/>
              <a:t>is dismayed </a:t>
            </a:r>
            <a:r>
              <a:rPr kumimoji="0" lang="en-US" altLang="zh-TW" sz="2000" dirty="0"/>
              <a:t>at how the Israelites defile themselves through intermarriage with other </a:t>
            </a:r>
            <a:r>
              <a:rPr kumimoji="0" lang="en-US" altLang="zh-TW" sz="2000" dirty="0" smtClean="0"/>
              <a:t>nations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sz="2000" dirty="0" smtClean="0"/>
              <a:t>Ezra urged  </a:t>
            </a:r>
            <a:r>
              <a:rPr lang="en-US" altLang="zh-TW" sz="2000" dirty="0"/>
              <a:t>people to confess their sins </a:t>
            </a:r>
            <a:r>
              <a:rPr lang="en-US" altLang="zh-TW" sz="2000" dirty="0" smtClean="0"/>
              <a:t>and separate from their </a:t>
            </a:r>
            <a:r>
              <a:rPr lang="en-US" altLang="zh-TW" sz="2000" dirty="0"/>
              <a:t>foreign wives.</a:t>
            </a:r>
            <a:r>
              <a:rPr kumimoji="0" lang="en-US" altLang="zh-TW" sz="2000" dirty="0"/>
              <a:t> </a:t>
            </a:r>
            <a:endParaRPr kumimoji="0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76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dobe Caslon Pro" panose="0205050205050A020403" pitchFamily="18" charset="0"/>
              </a:rPr>
              <a:t>Reminder</a:t>
            </a:r>
            <a:endParaRPr lang="zh-TW" altLang="en-US" dirty="0" smtClean="0">
              <a:latin typeface="Adobe Caslon Pro" panose="0205050205050A0204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Jerusalem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generation &amp; living in unity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Rebuild the temple and restart the ceremonies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back to God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Intermarriage forbidden</a:t>
            </a:r>
          </a:p>
          <a:p>
            <a:pPr eaLnBrk="1" hangingPunct="1">
              <a:spcBef>
                <a:spcPts val="1200"/>
              </a:spcBef>
            </a:pP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Megillot</a:t>
            </a:r>
            <a:r>
              <a:rPr lang="en-US" altLang="en-US" dirty="0" smtClean="0"/>
              <a:t> (Festive Scrolls)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Placed together in the “Masoretic Text” (MT) of the Hebrew Bible (around 700 CE) (The authoritative Hebrew Bible)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Five short books were chosen to be read publicly at the five main Hebrew festivals.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Esther and Lamentations are most commonly still read today.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They vary in style, tone, and content.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Together they present a multifaceted view of human nature.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No legalistic absolutes (like the Torah)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No certainties about God’s will (like the prophets)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God not mentioned much (except in Lamentations)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Different perspectives on handling life’s problems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2200" smtClean="0"/>
              <a:t>Each affirms that life is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Megillot</a:t>
            </a:r>
            <a:r>
              <a:rPr lang="en-US" altLang="en-US" dirty="0" smtClean="0"/>
              <a:t> (Festive Scrolls)</a:t>
            </a:r>
          </a:p>
        </p:txBody>
      </p:sp>
      <p:graphicFrame>
        <p:nvGraphicFramePr>
          <p:cNvPr id="9424" name="Group 20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47050" cy="430371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43000"/>
                <a:gridCol w="1339850"/>
                <a:gridCol w="1416050"/>
                <a:gridCol w="1282700"/>
                <a:gridCol w="1447800"/>
                <a:gridCol w="1517650"/>
              </a:tblGrid>
              <a:tr h="57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Ecclesiastes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Esther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Song of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Solomon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Ruth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Lamentations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</a:tr>
              <a:tr h="457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Hebrew name of Holiday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Sukkot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Purim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Pesach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Shavuot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Tisha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B’Av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</a:tr>
              <a:tr h="18289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Description of holiday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Feast of Tabernacles or Booths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(remember time in tents in wilderness)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Purim or Festival of Lots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(deliverance from Persian attack)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Passover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(end of slavery in Egypt)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Pentecost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(harvest festival)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of the Ninth of Av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(mourning the destruction of Temple by Babylonians (587 BCE) and Romans (70 CE)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rgbClr val="FFD88B"/>
                    </a:solidFill>
                  </a:tcPr>
                </a:tc>
              </a:tr>
              <a:tr h="749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period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Autumn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Early spring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Spring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Late Spring,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Early summer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Summer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</a:tr>
              <a:tr h="68902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 this year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 Sept. 2013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dirty="0" err="1" smtClean="0"/>
                        <a:t>中秋節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100" b="0" dirty="0" smtClean="0"/>
                        <a:t>(this year)</a:t>
                      </a: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16-17 March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</a:t>
                      </a: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April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 </a:t>
                      </a: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June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August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</a:p>
                  </a:txBody>
                  <a:tcPr marT="45723" marB="45723" anchor="ctr" horzOverflow="overflow">
                    <a:solidFill>
                      <a:srgbClr val="FFD88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What do Esther &amp; Daniel have </a:t>
            </a:r>
            <a:br>
              <a:rPr lang="en-US" altLang="en-US" sz="4000" smtClean="0"/>
            </a:br>
            <a:r>
              <a:rPr lang="en-US" altLang="en-US" sz="4000" smtClean="0"/>
              <a:t>in common?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Written during the post exile.</a:t>
            </a:r>
          </a:p>
          <a:p>
            <a:pPr eaLnBrk="1" hangingPunct="1"/>
            <a:r>
              <a:rPr lang="en-US" altLang="en-US" smtClean="0"/>
              <a:t>Hebrews triumph in foreign courts.</a:t>
            </a:r>
          </a:p>
          <a:p>
            <a:pPr eaLnBrk="1" hangingPunct="1"/>
            <a:r>
              <a:rPr lang="en-US" altLang="en-US" smtClean="0"/>
              <a:t>Reminiscent of Joseph in Pharaoh's court.</a:t>
            </a:r>
          </a:p>
          <a:p>
            <a:pPr eaLnBrk="1" hangingPunct="1"/>
            <a:r>
              <a:rPr lang="en-US" altLang="en-US" smtClean="0"/>
              <a:t>Encourages Hebrews to remain faithful in difficult times.</a:t>
            </a:r>
          </a:p>
          <a:p>
            <a:pPr eaLnBrk="1" hangingPunct="1"/>
            <a:r>
              <a:rPr lang="en-US" altLang="en-US" smtClean="0"/>
              <a:t>Expresses desire of Hebrews prevailing over Gentiles (non-Jews).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329432"/>
            <a:ext cx="7773308" cy="2387600"/>
          </a:xfrm>
          <a:scene3d>
            <a:camera prst="orthographicFront"/>
            <a:lightRig rig="threePt" dir="t"/>
          </a:scene3d>
          <a:sp3d>
            <a:bevelT prst="relaxedInset"/>
            <a:bevelB w="139700" h="139700" prst="divot"/>
          </a:sp3d>
        </p:spPr>
        <p:txBody>
          <a:bodyPr>
            <a:normAutofit/>
          </a:bodyPr>
          <a:lstStyle/>
          <a:p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Ruth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69822" y="3581400"/>
            <a:ext cx="6400800" cy="2118686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chemeClr val="tx2"/>
                </a:solidFill>
                <a:latin typeface="Adobe Caslon Pro" panose="0205050205050A020403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The Greatest story of filial piety.</a:t>
            </a:r>
          </a:p>
          <a:p>
            <a:r>
              <a:rPr lang="en-US" altLang="zh-TW" sz="2800" dirty="0" smtClean="0">
                <a:solidFill>
                  <a:schemeClr val="tx2"/>
                </a:solidFill>
                <a:latin typeface="Adobe Caslon Pro" panose="0205050205050A020403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Ruth loves, and supports her mother-in-law, choosing to be a Jew, rather than return to her own family and people group.</a:t>
            </a:r>
            <a:endParaRPr lang="zh-TW" altLang="en-US" sz="2800" dirty="0">
              <a:solidFill>
                <a:schemeClr val="tx2"/>
              </a:solidFill>
              <a:latin typeface="Adobe Caslon Pro" panose="0205050205050A020403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 smtClean="0">
                <a:solidFill>
                  <a:schemeClr val="tx1">
                    <a:lumMod val="95000"/>
                  </a:schemeClr>
                </a:solidFill>
                <a:latin typeface="Adobe Caslon Pro" panose="0205050205050A020403" pitchFamily="18" charset="0"/>
              </a:rPr>
              <a:t>Character</a:t>
            </a:r>
            <a:endParaRPr lang="zh-TW" altLang="en-US" sz="5400" b="1" dirty="0">
              <a:solidFill>
                <a:schemeClr val="tx1">
                  <a:lumMod val="9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759389"/>
            <a:ext cx="241548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Tribe of Judah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1990716"/>
            <a:ext cx="1653422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</a:rPr>
              <a:t>Elimelech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34171" y="3079176"/>
            <a:ext cx="128016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Boaz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77066" y="5627404"/>
            <a:ext cx="146304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David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>
            <a:stCxn id="27" idx="1"/>
            <a:endCxn id="28" idx="3"/>
          </p:cNvCxnSpPr>
          <p:nvPr/>
        </p:nvCxnSpPr>
        <p:spPr>
          <a:xfrm flipH="1">
            <a:off x="2935136" y="2240300"/>
            <a:ext cx="79866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1" idx="3"/>
          </p:cNvCxnSpPr>
          <p:nvPr/>
        </p:nvCxnSpPr>
        <p:spPr>
          <a:xfrm flipH="1">
            <a:off x="6783002" y="3328759"/>
            <a:ext cx="651169" cy="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1"/>
            <a:endCxn id="30" idx="3"/>
          </p:cNvCxnSpPr>
          <p:nvPr/>
        </p:nvCxnSpPr>
        <p:spPr>
          <a:xfrm flipH="1">
            <a:off x="4851673" y="3328761"/>
            <a:ext cx="65116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1"/>
          </p:cNvCxnSpPr>
          <p:nvPr/>
        </p:nvCxnSpPr>
        <p:spPr>
          <a:xfrm flipH="1" flipV="1">
            <a:off x="1380087" y="3343510"/>
            <a:ext cx="526639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5" idx="0"/>
          </p:cNvCxnSpPr>
          <p:nvPr/>
        </p:nvCxnSpPr>
        <p:spPr>
          <a:xfrm>
            <a:off x="7108586" y="3328759"/>
            <a:ext cx="0" cy="229864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7066" y="4012322"/>
            <a:ext cx="146304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Obed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7066" y="4825358"/>
            <a:ext cx="146304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Jesse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546807" y="2743200"/>
            <a:ext cx="166478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9" idx="0"/>
          </p:cNvCxnSpPr>
          <p:nvPr/>
        </p:nvCxnSpPr>
        <p:spPr>
          <a:xfrm flipV="1">
            <a:off x="2546806" y="2743200"/>
            <a:ext cx="0" cy="35072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211593" y="2728449"/>
            <a:ext cx="0" cy="35072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34468" y="2240299"/>
            <a:ext cx="0" cy="4881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7" idx="3"/>
          </p:cNvCxnSpPr>
          <p:nvPr/>
        </p:nvCxnSpPr>
        <p:spPr>
          <a:xfrm flipV="1">
            <a:off x="5387222" y="2240299"/>
            <a:ext cx="2687029" cy="1"/>
          </a:xfrm>
          <a:prstGeom prst="line">
            <a:avLst/>
          </a:prstGeom>
          <a:ln w="3810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32" idx="0"/>
          </p:cNvCxnSpPr>
          <p:nvPr/>
        </p:nvCxnSpPr>
        <p:spPr>
          <a:xfrm>
            <a:off x="8074250" y="2240299"/>
            <a:ext cx="1" cy="838877"/>
          </a:xfrm>
          <a:prstGeom prst="line">
            <a:avLst/>
          </a:prstGeom>
          <a:ln w="3810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04806" y="1280331"/>
            <a:ext cx="7768" cy="959968"/>
          </a:xfrm>
          <a:prstGeom prst="line">
            <a:avLst/>
          </a:prstGeom>
          <a:ln w="3810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71513" y="3079177"/>
            <a:ext cx="128016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</a:rPr>
              <a:t>Mahlon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927" y="3093927"/>
            <a:ext cx="128016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A20000"/>
                </a:solidFill>
              </a:rPr>
              <a:t>Orpah</a:t>
            </a:r>
            <a:endParaRPr lang="en-US" sz="2400" b="1" dirty="0">
              <a:solidFill>
                <a:srgbClr val="A2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6726" y="3093927"/>
            <a:ext cx="128016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</a:rPr>
              <a:t>Chilion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85800" y="3593094"/>
            <a:ext cx="0" cy="4881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99927" y="4048716"/>
            <a:ext cx="585874" cy="213189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13" y="3617248"/>
            <a:ext cx="511330" cy="51133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86" y="3617248"/>
            <a:ext cx="511330" cy="51133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41" y="1440404"/>
            <a:ext cx="511330" cy="511330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31" idx="1"/>
            <a:endCxn id="28" idx="3"/>
          </p:cNvCxnSpPr>
          <p:nvPr/>
        </p:nvCxnSpPr>
        <p:spPr>
          <a:xfrm flipH="1" flipV="1">
            <a:off x="2935136" y="2240300"/>
            <a:ext cx="2567706" cy="1088461"/>
          </a:xfrm>
          <a:prstGeom prst="line">
            <a:avLst/>
          </a:prstGeom>
          <a:ln w="7620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80087" y="1990716"/>
            <a:ext cx="1555049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20000"/>
                </a:solidFill>
              </a:rPr>
              <a:t>Naomi</a:t>
            </a:r>
            <a:endParaRPr lang="en-US" sz="2400" b="1" dirty="0">
              <a:solidFill>
                <a:srgbClr val="A2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2842" y="3079177"/>
            <a:ext cx="1280160" cy="4991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20000"/>
                </a:solidFill>
              </a:rPr>
              <a:t>Ruth</a:t>
            </a:r>
            <a:endParaRPr lang="en-US" sz="24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Hebrew Bible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991600" cy="4708525"/>
          </a:xfrm>
        </p:spPr>
        <p:txBody>
          <a:bodyPr/>
          <a:lstStyle/>
          <a:p>
            <a:r>
              <a:rPr lang="en-US" altLang="en-US" sz="2400" smtClean="0">
                <a:solidFill>
                  <a:srgbClr val="7030A0"/>
                </a:solidFill>
              </a:rPr>
              <a:t>Abraham, Jacob, Moses, Joshua, David, Solomon, Cyrus</a:t>
            </a:r>
          </a:p>
          <a:p>
            <a:r>
              <a:rPr lang="en-US" altLang="en-US" sz="2400" smtClean="0">
                <a:solidFill>
                  <a:srgbClr val="002060"/>
                </a:solidFill>
              </a:rPr>
              <a:t>Egypt, Desert, Judges, Conquest</a:t>
            </a:r>
          </a:p>
          <a:p>
            <a:r>
              <a:rPr lang="en-US" altLang="en-US" sz="2400" smtClean="0">
                <a:solidFill>
                  <a:srgbClr val="002060"/>
                </a:solidFill>
              </a:rPr>
              <a:t>(Kingdom, Divided Kingdom, Exile, Post Exile)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6550"/>
            <a:ext cx="81962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14"/>
          <p:cNvSpPr>
            <a:spLocks noGrp="1"/>
          </p:cNvSpPr>
          <p:nvPr>
            <p:ph type="subTitle" idx="1"/>
          </p:nvPr>
        </p:nvSpPr>
        <p:spPr>
          <a:xfrm>
            <a:off x="759132" y="2420888"/>
            <a:ext cx="7773308" cy="1655762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atin typeface="Adobe Caslon Pro" panose="0205050205050A020403" pitchFamily="18" charset="0"/>
                <a:cs typeface="+mj-cs"/>
              </a:rPr>
              <a:t>Story </a:t>
            </a:r>
            <a:r>
              <a:rPr lang="en-US" altLang="zh-TW" sz="5400" b="1" dirty="0" smtClean="0">
                <a:latin typeface="Adobe Caslon Pro" panose="0205050205050A020403" pitchFamily="18" charset="0"/>
                <a:cs typeface="+mj-cs"/>
              </a:rPr>
              <a:t>line :</a:t>
            </a:r>
          </a:p>
          <a:p>
            <a:r>
              <a:rPr lang="en-US" altLang="zh-TW" sz="5400" b="1" dirty="0" smtClean="0">
                <a:latin typeface="Adobe Caslon Pro" panose="0205050205050A020403" pitchFamily="18" charset="0"/>
                <a:cs typeface="+mj-cs"/>
              </a:rPr>
              <a:t>Ruth1</a:t>
            </a:r>
            <a:endParaRPr lang="zh-TW" altLang="en-US" sz="28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9036496" cy="1080119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dirty="0" err="1" smtClean="0">
                <a:latin typeface="Adobe Caslon Pro" panose="0205050205050A020403" pitchFamily="18" charset="0"/>
              </a:rPr>
              <a:t>Elimelech’s</a:t>
            </a:r>
            <a:r>
              <a:rPr lang="en-US" altLang="zh-TW" sz="4800" b="1" dirty="0" smtClean="0">
                <a:latin typeface="Adobe Caslon Pro" panose="0205050205050A020403" pitchFamily="18" charset="0"/>
              </a:rPr>
              <a:t> family goes to Moab</a:t>
            </a:r>
            <a:r>
              <a:rPr lang="en-US" altLang="zh-TW" sz="6000" b="1" dirty="0" smtClean="0">
                <a:latin typeface="Adobe Caslon Pro" panose="0205050205050A020403" pitchFamily="18" charset="0"/>
              </a:rPr>
              <a:t> </a:t>
            </a:r>
            <a:endParaRPr lang="zh-TW" altLang="en-US" sz="6000" b="1" dirty="0">
              <a:latin typeface="Adobe Caslon Pro" panose="0205050205050A020403" pitchFamily="18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7012631" y="2972532"/>
            <a:ext cx="303312" cy="37261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10720" y="2314492"/>
            <a:ext cx="3507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TW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Famine in </a:t>
            </a:r>
            <a:r>
              <a:rPr lang="en-US" altLang="zh-TW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Judah</a:t>
            </a:r>
          </a:p>
          <a:p>
            <a:pPr algn="ctr">
              <a:buClr>
                <a:schemeClr val="accent4">
                  <a:lumMod val="20000"/>
                  <a:lumOff val="80000"/>
                </a:schemeClr>
              </a:buClr>
            </a:pPr>
            <a:endParaRPr lang="en-US" altLang="zh-TW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Clr>
                <a:schemeClr val="accent4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TW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Naomi’s male relatives die</a:t>
            </a:r>
            <a:endParaRPr lang="en-US" altLang="zh-TW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algn="ctr"/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pic>
        <p:nvPicPr>
          <p:cNvPr id="75778" name="Picture 2" descr="http://2.bp.blogspot.com/-jElqfjDgPNY/Ux6MA9wkbPI/AAAAAAAABxc/vAsktzyIeXU/s1600/ruthNaomiOrp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27" y="4532595"/>
            <a:ext cx="2295973" cy="2116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http://www.keyway.ca/jpg/elimel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90" y="2254220"/>
            <a:ext cx="4476750" cy="343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xfrm>
            <a:off x="333292" y="260648"/>
            <a:ext cx="7210508" cy="1388207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000" b="1" dirty="0" smtClean="0">
                <a:latin typeface="Adobe Caslon Pro" panose="0205050205050A020403" pitchFamily="18" charset="0"/>
              </a:rPr>
              <a:t>Naomi and her Moabite daughters-in- law</a:t>
            </a:r>
            <a:endParaRPr lang="zh-TW" altLang="en-US" sz="4000" b="1" dirty="0">
              <a:latin typeface="Adobe Caslon Pro" panose="0205050205050A0204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6944" y="954751"/>
            <a:ext cx="339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Return back to Judah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Naomi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persuades </a:t>
            </a:r>
            <a:r>
              <a:rPr lang="en-US" altLang="zh-TW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Oraph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and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Ruth to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go back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to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their families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Ruth chooses to stay with Naomi &amp; return to Bethlehem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6994306" y="4020518"/>
            <a:ext cx="300378" cy="41078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6994306" y="1824989"/>
            <a:ext cx="290120" cy="4179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7828" name="Picture 4" descr="http://www.blakearchive.org/blake/images/but299.1.1.cpd.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" y="2039318"/>
            <a:ext cx="530684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255984" y="404664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dirty="0" smtClean="0">
                <a:latin typeface="Adobe Caslon Pro" panose="0205050205050A020403" pitchFamily="18" charset="0"/>
              </a:rPr>
              <a:t>Part 2: Ruth meets Boaz</a:t>
            </a:r>
            <a:endParaRPr lang="zh-TW" altLang="en-US" sz="5400" b="1" dirty="0">
              <a:latin typeface="Adobe Caslon Pro" panose="0205050205050A020403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16" y="2971800"/>
            <a:ext cx="2929696" cy="1939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371600" y="5783628"/>
            <a:ext cx="6990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Ruth and Boaz m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et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in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the harvest fields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pic>
        <p:nvPicPr>
          <p:cNvPr id="76802" name="Picture 2" descr="https://upload.wikimedia.org/wikipedia/commons/6/64/Millet_Glean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933"/>
            <a:ext cx="5334000" cy="4267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23344"/>
            <a:ext cx="4941644" cy="460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449964" y="5638800"/>
            <a:ext cx="4687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Boaz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shows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k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indness to Ruth &amp; Ruth tells Naomi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0" name="Picture 2" descr="http://www.maristmessenger.co.nz/wp-content/uploads/2012/08/Ruth-and-Nao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4156"/>
            <a:ext cx="2537365" cy="3414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www.bible-people.info/RuthAndNao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65" y="1818481"/>
            <a:ext cx="6040834" cy="4371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2370878" y="197173"/>
            <a:ext cx="6336704" cy="1008112"/>
          </a:xfrm>
          <a:prstGeom prst="wedgeRoundRectCallout">
            <a:avLst>
              <a:gd name="adj1" fmla="val 5622"/>
              <a:gd name="adj2" fmla="val 181213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Times New Roman" pitchFamily="18" charset="0"/>
              </a:rPr>
              <a:t>My daughter, am I not to get you a resting-place where you may be in comfort?</a:t>
            </a:r>
            <a:endParaRPr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eira-arac3ba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9" y="1957662"/>
            <a:ext cx="7335881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標題 24"/>
          <p:cNvSpPr>
            <a:spLocks noGrp="1"/>
          </p:cNvSpPr>
          <p:nvPr>
            <p:ph type="title"/>
          </p:nvPr>
        </p:nvSpPr>
        <p:spPr>
          <a:xfrm>
            <a:off x="0" y="0"/>
            <a:ext cx="5462844" cy="1027202"/>
          </a:xfrm>
        </p:spPr>
        <p:txBody>
          <a:bodyPr/>
          <a:lstStyle/>
          <a:p>
            <a:pPr algn="l"/>
            <a:r>
              <a:rPr lang="en-US" altLang="zh-TW" dirty="0" smtClean="0"/>
              <a:t> </a:t>
            </a:r>
            <a:r>
              <a:rPr lang="en-US" altLang="zh-TW" sz="4800" dirty="0" smtClean="0">
                <a:latin typeface="Adobe Caslon Pro" panose="0205050205050A020403" pitchFamily="18" charset="0"/>
              </a:rPr>
              <a:t>Naomi’ s Plan</a:t>
            </a:r>
            <a:endParaRPr lang="zh-TW" altLang="en-US" sz="4800" dirty="0">
              <a:latin typeface="Adobe Caslon Pro" panose="0205050205050A0204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908720"/>
            <a:ext cx="730253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Modern No. 20" panose="02070704070505020303" pitchFamily="18" charset="0"/>
              </a:rPr>
              <a:t>Tonight Boaz is separating the grain from the waste in his grain-floor.</a:t>
            </a:r>
            <a:endParaRPr lang="zh-TW" altLang="en-US" sz="2800" b="1" dirty="0">
              <a:latin typeface="Modern No. 20" panose="02070704070505020303" pitchFamily="18" charset="0"/>
            </a:endParaRPr>
          </a:p>
        </p:txBody>
      </p:sp>
      <p:pic>
        <p:nvPicPr>
          <p:cNvPr id="4" name="圖片 3" descr="l08_ruth-and-boaz1 - 複製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16070"/>
            <a:ext cx="792088" cy="11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 - 複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2218399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加號 4"/>
          <p:cNvSpPr/>
          <p:nvPr/>
        </p:nvSpPr>
        <p:spPr>
          <a:xfrm>
            <a:off x="5940152" y="119675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加號 5"/>
          <p:cNvSpPr/>
          <p:nvPr/>
        </p:nvSpPr>
        <p:spPr>
          <a:xfrm>
            <a:off x="7380312" y="2420888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3779912" y="332656"/>
            <a:ext cx="1872208" cy="1800200"/>
            <a:chOff x="3059832" y="5301207"/>
            <a:chExt cx="1684708" cy="1556793"/>
          </a:xfrm>
        </p:grpSpPr>
        <p:pic>
          <p:nvPicPr>
            <p:cNvPr id="8" name="圖片 7" descr="71009072147170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01207"/>
              <a:ext cx="1612700" cy="15567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9" name="群組 25"/>
            <p:cNvGrpSpPr/>
            <p:nvPr/>
          </p:nvGrpSpPr>
          <p:grpSpPr>
            <a:xfrm>
              <a:off x="3059832" y="5445224"/>
              <a:ext cx="1584176" cy="1152128"/>
              <a:chOff x="2699792" y="5445224"/>
              <a:chExt cx="1584176" cy="1152128"/>
            </a:xfrm>
          </p:grpSpPr>
          <p:sp>
            <p:nvSpPr>
              <p:cNvPr id="10" name="四角星形 9"/>
              <p:cNvSpPr/>
              <p:nvPr/>
            </p:nvSpPr>
            <p:spPr>
              <a:xfrm>
                <a:off x="3995936" y="5445224"/>
                <a:ext cx="288032" cy="288032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四角星形 10"/>
              <p:cNvSpPr/>
              <p:nvPr/>
            </p:nvSpPr>
            <p:spPr>
              <a:xfrm>
                <a:off x="2699792" y="6309320"/>
                <a:ext cx="288032" cy="288032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" name="群組 11"/>
          <p:cNvGrpSpPr/>
          <p:nvPr/>
        </p:nvGrpSpPr>
        <p:grpSpPr>
          <a:xfrm>
            <a:off x="6516216" y="2924944"/>
            <a:ext cx="2160240" cy="1944216"/>
            <a:chOff x="6660232" y="5417840"/>
            <a:chExt cx="1584176" cy="1440160"/>
          </a:xfrm>
        </p:grpSpPr>
        <p:grpSp>
          <p:nvGrpSpPr>
            <p:cNvPr id="13" name="群組 31"/>
            <p:cNvGrpSpPr/>
            <p:nvPr/>
          </p:nvGrpSpPr>
          <p:grpSpPr>
            <a:xfrm>
              <a:off x="6660232" y="5417840"/>
              <a:ext cx="1584176" cy="1440160"/>
              <a:chOff x="6444208" y="3401616"/>
              <a:chExt cx="1584176" cy="1440160"/>
            </a:xfrm>
          </p:grpSpPr>
          <p:pic>
            <p:nvPicPr>
              <p:cNvPr id="15" name="圖片 11" descr="cartoon-childish-bathrobe-with_small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216" y="3401616"/>
                <a:ext cx="1440160" cy="14401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6" name="四角星形 15"/>
              <p:cNvSpPr/>
              <p:nvPr/>
            </p:nvSpPr>
            <p:spPr>
              <a:xfrm>
                <a:off x="7740352" y="3573016"/>
                <a:ext cx="288032" cy="288032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四角星形 16"/>
              <p:cNvSpPr/>
              <p:nvPr/>
            </p:nvSpPr>
            <p:spPr>
              <a:xfrm>
                <a:off x="6444208" y="4221088"/>
                <a:ext cx="288032" cy="288032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四角星形 17"/>
              <p:cNvSpPr/>
              <p:nvPr/>
            </p:nvSpPr>
            <p:spPr>
              <a:xfrm>
                <a:off x="7596336" y="4365104"/>
                <a:ext cx="288032" cy="288032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" name="四角星形 13"/>
            <p:cNvSpPr/>
            <p:nvPr/>
          </p:nvSpPr>
          <p:spPr>
            <a:xfrm>
              <a:off x="6876256" y="5445224"/>
              <a:ext cx="288032" cy="288032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向左箭號 18"/>
          <p:cNvSpPr/>
          <p:nvPr/>
        </p:nvSpPr>
        <p:spPr>
          <a:xfrm>
            <a:off x="3059832" y="90872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6732240" y="647984"/>
            <a:ext cx="1512168" cy="1656184"/>
            <a:chOff x="5076056" y="5373216"/>
            <a:chExt cx="1080120" cy="1240338"/>
          </a:xfrm>
        </p:grpSpPr>
        <p:pic>
          <p:nvPicPr>
            <p:cNvPr id="21" name="圖片 20" descr="can-stock-photo_csp6784967 - 複製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373216"/>
              <a:ext cx="936104" cy="12403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四角星形 21"/>
            <p:cNvSpPr/>
            <p:nvPr/>
          </p:nvSpPr>
          <p:spPr>
            <a:xfrm>
              <a:off x="5868144" y="5517232"/>
              <a:ext cx="288032" cy="288032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圓角矩形圖說文字 22"/>
          <p:cNvSpPr/>
          <p:nvPr/>
        </p:nvSpPr>
        <p:spPr>
          <a:xfrm>
            <a:off x="323528" y="2348880"/>
            <a:ext cx="5904656" cy="4248472"/>
          </a:xfrm>
          <a:prstGeom prst="wedgeRoundRectCallout">
            <a:avLst>
              <a:gd name="adj1" fmla="val -55070"/>
              <a:gd name="adj2" fmla="val -2379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Take a bath.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Rub your body with sweet oil.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Put on your best robe.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Go down to the grain-floor; but do not let Boaz see you.</a:t>
            </a:r>
          </a:p>
          <a:p>
            <a:pPr marL="285750" indent="-285750" algn="ctr">
              <a:buFont typeface="Modern No. 20" panose="02070704070505020303" pitchFamily="18" charset="0"/>
              <a:buChar char="†"/>
            </a:pP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24" name="向下箭號 23"/>
          <p:cNvSpPr/>
          <p:nvPr/>
        </p:nvSpPr>
        <p:spPr>
          <a:xfrm>
            <a:off x="1691680" y="3124200"/>
            <a:ext cx="288032" cy="41668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向下箭號 24"/>
          <p:cNvSpPr/>
          <p:nvPr/>
        </p:nvSpPr>
        <p:spPr>
          <a:xfrm>
            <a:off x="1691680" y="3962400"/>
            <a:ext cx="288032" cy="40588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1691680" y="4800600"/>
            <a:ext cx="288032" cy="43204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156176" y="188640"/>
            <a:ext cx="2987824" cy="335699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內容版面配置區 6"/>
          <p:cNvSpPr txBox="1">
            <a:spLocks/>
          </p:cNvSpPr>
          <p:nvPr/>
        </p:nvSpPr>
        <p:spPr>
          <a:xfrm>
            <a:off x="611560" y="3789040"/>
            <a:ext cx="2987824" cy="33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內容版面配置區 3" descr="lll4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2" y="199466"/>
            <a:ext cx="518781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圓角矩形圖說文字 8"/>
          <p:cNvSpPr/>
          <p:nvPr/>
        </p:nvSpPr>
        <p:spPr>
          <a:xfrm>
            <a:off x="5508104" y="764704"/>
            <a:ext cx="3563888" cy="1944216"/>
          </a:xfrm>
          <a:prstGeom prst="wedgeRoundRectCallout">
            <a:avLst>
              <a:gd name="adj1" fmla="val -4591"/>
              <a:gd name="adj2" fmla="val -72276"/>
              <a:gd name="adj3" fmla="val 16667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Times New Roman" pitchFamily="18" charset="0"/>
              </a:rPr>
              <a:t>Take note of the place where he is sleeping, and go in there.</a:t>
            </a:r>
            <a:endPara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Times New Roman" pitchFamily="18" charset="0"/>
            </a:endParaRPr>
          </a:p>
          <a:p>
            <a:pPr algn="ctr"/>
            <a:endParaRPr lang="zh-TW" altLang="en-US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467544" y="4005064"/>
            <a:ext cx="3960440" cy="2664296"/>
          </a:xfrm>
          <a:prstGeom prst="wedgeRoundRectCallout">
            <a:avLst>
              <a:gd name="adj1" fmla="val -58775"/>
              <a:gd name="adj2" fmla="val 20747"/>
              <a:gd name="adj3" fmla="val 16667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Uncover his feet, and lay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tell what you should do.</a:t>
            </a:r>
          </a:p>
          <a:p>
            <a:pPr algn="ctr">
              <a:buFont typeface="Arial" pitchFamily="34" charset="0"/>
              <a:buChar char="•"/>
            </a:pPr>
            <a:endParaRPr lang="zh-TW" altLang="en-US" sz="2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2267744" y="4941168"/>
            <a:ext cx="288032" cy="43204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 descr="Book_of_Ruth_Chapter_3-3_(Bible_Illustrations_by_Sweet_Media)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355976" cy="314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1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Picture 4" descr="http://www.bible-people.info/RuthAndNao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83" y="1677446"/>
            <a:ext cx="6040834" cy="4371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1371600" y="414090"/>
            <a:ext cx="3456384" cy="864096"/>
          </a:xfrm>
          <a:prstGeom prst="wedgeRoundRectCallout">
            <a:avLst>
              <a:gd name="adj1" fmla="val -9185"/>
              <a:gd name="adj2" fmla="val 149941"/>
              <a:gd name="adj3" fmla="val 16667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Times New Roman" pitchFamily="18" charset="0"/>
              </a:rPr>
              <a:t>I will do all you say.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dobe Caslon Pro" panose="0205050205050A020403" pitchFamily="18" charset="0"/>
              </a:rPr>
              <a:t>The Three-part Hebrew Bible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solidFill>
                  <a:srgbClr val="0070C0"/>
                </a:solidFill>
              </a:rPr>
              <a:t>The Law, Books of Moses, Pentateuch (Torah)</a:t>
            </a:r>
            <a:endParaRPr lang="en-US" altLang="en-US" sz="24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Genesis, Exodus, Leviticus, Numbers, Deuteronomy</a:t>
            </a: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solidFill>
                  <a:srgbClr val="0070C0"/>
                </a:solidFill>
              </a:rPr>
              <a:t>The prophets (Nevi’im) </a:t>
            </a:r>
            <a:endParaRPr lang="en-US" altLang="en-US" sz="240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The former prophets</a:t>
            </a:r>
            <a:r>
              <a:rPr lang="en-US" altLang="en-US" sz="2000" smtClean="0"/>
              <a:t>: Joshua, Judges, 1&amp;2 Samuel, 1&amp;2 Kings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/>
              <a:t>The latter prophets</a:t>
            </a:r>
            <a:r>
              <a:rPr lang="en-US" altLang="en-US" sz="2000" smtClean="0"/>
              <a:t>: Isaiah, Jeremiah, Ezekiel; </a:t>
            </a:r>
            <a:r>
              <a:rPr lang="en-US" altLang="en-US" sz="2000" b="1" smtClean="0"/>
              <a:t>The scroll of the twelve: </a:t>
            </a:r>
            <a:r>
              <a:rPr lang="en-US" altLang="en-US" sz="2000" smtClean="0"/>
              <a:t>Amos, Hosea, Micah, Joel, O</a:t>
            </a:r>
            <a:r>
              <a:rPr lang="en-US" altLang="zh-CN" sz="2000" smtClean="0">
                <a:ea typeface="宋体" panose="02010600030101010101" pitchFamily="2" charset="-122"/>
              </a:rPr>
              <a:t>badiah, Jonah, Nahum, Habakkuk, Zephaniah, Haggai, Zechariah, Malachi</a:t>
            </a:r>
            <a:br>
              <a:rPr lang="en-US" altLang="zh-CN" sz="2000" smtClean="0">
                <a:ea typeface="宋体" panose="02010600030101010101" pitchFamily="2" charset="-122"/>
              </a:rPr>
            </a:b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solidFill>
                  <a:srgbClr val="0070C0"/>
                </a:solidFill>
              </a:rPr>
              <a:t>The Writings (Kethuvim) </a:t>
            </a:r>
            <a:r>
              <a:rPr lang="en-US" altLang="en-US" sz="2400" smtClean="0">
                <a:solidFill>
                  <a:srgbClr val="0070C0"/>
                </a:solidFill>
              </a:rPr>
              <a:t>(written after exile)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Psalms, Job, Proverbs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smtClean="0">
                <a:solidFill>
                  <a:srgbClr val="C00000"/>
                </a:solidFill>
              </a:rPr>
              <a:t>The Festive Scrolls (Megillot): </a:t>
            </a:r>
            <a:r>
              <a:rPr lang="en-US" altLang="en-US" sz="2000" smtClean="0">
                <a:solidFill>
                  <a:srgbClr val="C00000"/>
                </a:solidFill>
              </a:rPr>
              <a:t>Ruth, Song of Songs (Song of Solomon), Ecclesiastes, Lamentations, </a:t>
            </a:r>
            <a:r>
              <a:rPr lang="en-US" altLang="en-US" sz="2000" u="sng" smtClean="0">
                <a:solidFill>
                  <a:srgbClr val="C00000"/>
                </a:solidFill>
              </a:rPr>
              <a:t>Esther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smtClean="0"/>
              <a:t>Daniel</a:t>
            </a:r>
            <a:r>
              <a:rPr lang="en-US" altLang="en-US" sz="2000" smtClean="0"/>
              <a:t>, Ezra-Nehemiah, 1-2 Chronicles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0"/>
            <a:ext cx="8305800" cy="306896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latin typeface="Adobe Caslon Pro" panose="0205050205050A020403" pitchFamily="18" charset="0"/>
                <a:cs typeface="Times New Roman" pitchFamily="18" charset="0"/>
              </a:rPr>
              <a:t>Boaz slept at the end of the mass of grain after he finish his meal.</a:t>
            </a:r>
          </a:p>
          <a:p>
            <a:endParaRPr lang="en-US" altLang="zh-TW" sz="2800" b="1" dirty="0" smtClean="0">
              <a:latin typeface="Adobe Caslon Pro" panose="0205050205050A020403" pitchFamily="18" charset="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Adobe Caslon Pro" panose="0205050205050A020403" pitchFamily="18" charset="0"/>
              </a:rPr>
              <a:t>In the middle of the night, </a:t>
            </a:r>
            <a:r>
              <a:rPr lang="en-US" altLang="zh-TW" sz="2800" b="1" dirty="0" smtClean="0">
                <a:latin typeface="Adobe Caslon Pro" panose="0205050205050A020403" pitchFamily="18" charset="0"/>
                <a:cs typeface="Times New Roman" pitchFamily="18" charset="0"/>
              </a:rPr>
              <a:t>Boaz</a:t>
            </a:r>
            <a:r>
              <a:rPr lang="en-US" altLang="zh-TW" sz="2800" b="1" dirty="0" smtClean="0">
                <a:latin typeface="Adobe Caslon Pro" panose="0205050205050A020403" pitchFamily="18" charset="0"/>
              </a:rPr>
              <a:t> turned himself, and found a woman sleeping at his feet.</a:t>
            </a:r>
            <a:endParaRPr lang="zh-TW" altLang="en-US" sz="2800" b="1" dirty="0">
              <a:latin typeface="Adobe Caslon Pro" panose="0205050205050A020403" pitchFamily="18" charset="0"/>
              <a:cs typeface="Times New Roman" pitchFamily="18" charset="0"/>
            </a:endParaRPr>
          </a:p>
        </p:txBody>
      </p:sp>
      <p:pic>
        <p:nvPicPr>
          <p:cNvPr id="5" name="內容版面配置區 3" descr="www-St-Takla-org--b3h-45-ruth-at-the-feet-of-boa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6095676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向下箭號 5"/>
          <p:cNvSpPr/>
          <p:nvPr/>
        </p:nvSpPr>
        <p:spPr>
          <a:xfrm>
            <a:off x="1498817" y="991716"/>
            <a:ext cx="246856" cy="34178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4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673065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9" y="1484784"/>
            <a:ext cx="6092825" cy="448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圓角矩形圖說文字 5"/>
          <p:cNvSpPr/>
          <p:nvPr/>
        </p:nvSpPr>
        <p:spPr>
          <a:xfrm>
            <a:off x="179512" y="589132"/>
            <a:ext cx="3635896" cy="844057"/>
          </a:xfrm>
          <a:prstGeom prst="wedgeRoundRectCallout">
            <a:avLst>
              <a:gd name="adj1" fmla="val 19609"/>
              <a:gd name="adj2" fmla="val 76246"/>
              <a:gd name="adj3" fmla="val 16667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Times New Roman" pitchFamily="18" charset="0"/>
              </a:rPr>
              <a:t>Whoa! Who are you?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Times New Roman" pitchFamily="18" charset="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3200400" y="5310417"/>
            <a:ext cx="5328592" cy="1328618"/>
          </a:xfrm>
          <a:prstGeom prst="wedgeRoundRectCallout">
            <a:avLst>
              <a:gd name="adj1" fmla="val 17450"/>
              <a:gd name="adj2" fmla="val -96418"/>
              <a:gd name="adj3" fmla="val 16667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cs typeface="Times New Roman" pitchFamily="18" charset="0"/>
              </a:rPr>
              <a:t>I am your servant Ruth; take me as wife, for you are a near relation.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277091" y="4495800"/>
            <a:ext cx="8839200" cy="2133600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latin typeface="Modern No. 20" panose="02070704070505020303" pitchFamily="18" charset="0"/>
                <a:cs typeface="Times New Roman" pitchFamily="18" charset="0"/>
              </a:rPr>
              <a:t>Boaz is impressed by Ruth’s virtue, but there is a closer relative.</a:t>
            </a:r>
          </a:p>
          <a:p>
            <a:r>
              <a:rPr lang="en-US" altLang="zh-TW" sz="2400" b="1" dirty="0" smtClean="0">
                <a:latin typeface="Modern No. 20" panose="02070704070505020303" pitchFamily="18" charset="0"/>
                <a:cs typeface="Times New Roman" pitchFamily="18" charset="0"/>
              </a:rPr>
              <a:t>He promises to marry her if the nearer relation doesn’t.</a:t>
            </a:r>
          </a:p>
          <a:p>
            <a:r>
              <a:rPr lang="en-US" altLang="zh-TW" sz="2400" b="1" dirty="0">
                <a:latin typeface="Modern No. 20" panose="02070704070505020303" pitchFamily="18" charset="0"/>
                <a:cs typeface="Times New Roman" pitchFamily="18" charset="0"/>
              </a:rPr>
              <a:t>Ruth sleeps at his feet till the morning</a:t>
            </a:r>
            <a:r>
              <a:rPr lang="en-US" altLang="zh-TW" sz="2400" b="1" dirty="0" smtClean="0">
                <a:latin typeface="Modern No. 20" panose="02070704070505020303" pitchFamily="18" charset="0"/>
                <a:cs typeface="Times New Roman" pitchFamily="18" charset="0"/>
              </a:rPr>
              <a:t>.</a:t>
            </a:r>
            <a:endParaRPr lang="en-US" altLang="zh-TW" sz="2400" b="1" dirty="0">
              <a:latin typeface="Modern No. 20" panose="02070704070505020303" pitchFamily="18" charset="0"/>
              <a:cs typeface="Times New Roman" pitchFamily="18" charset="0"/>
            </a:endParaRPr>
          </a:p>
          <a:p>
            <a:r>
              <a:rPr lang="en-US" altLang="zh-TW" sz="2400" b="1" dirty="0">
                <a:latin typeface="Modern No. 20" panose="02070704070505020303" pitchFamily="18" charset="0"/>
                <a:cs typeface="Times New Roman" pitchFamily="18" charset="0"/>
              </a:rPr>
              <a:t>Boaz: Let it not be known that a woman came into the floor</a:t>
            </a:r>
            <a:r>
              <a:rPr lang="en-US" altLang="zh-TW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  <a:cs typeface="Times New Roman" pitchFamily="18" charset="0"/>
              </a:rPr>
              <a:t>.</a:t>
            </a:r>
            <a:endParaRPr lang="zh-TW" alt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Modern No. 20" panose="02070704070505020303" pitchFamily="18" charset="0"/>
              <a:cs typeface="Times New Roman" pitchFamily="18" charset="0"/>
            </a:endParaRPr>
          </a:p>
          <a:p>
            <a:endParaRPr lang="en-US" altLang="zh-TW" sz="2400" b="1" dirty="0" smtClean="0">
              <a:latin typeface="Modern No. 20" panose="02070704070505020303" pitchFamily="18" charset="0"/>
              <a:cs typeface="Times New Roman" pitchFamily="18" charset="0"/>
            </a:endParaRPr>
          </a:p>
        </p:txBody>
      </p:sp>
      <p:pic>
        <p:nvPicPr>
          <p:cNvPr id="5" name="圖片 4" descr="twms_sag_twcms_f9373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91" y="144015"/>
            <a:ext cx="5525509" cy="419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2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1072" y="5517232"/>
            <a:ext cx="8352928" cy="1714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Modern No. 20" panose="02070704070505020303" pitchFamily="18" charset="0"/>
                <a:cs typeface="Times New Roman" pitchFamily="18" charset="0"/>
              </a:rPr>
              <a:t>Boaz  gave Ruth six measures of grain in her robe.</a:t>
            </a:r>
            <a:endParaRPr lang="zh-TW" altLang="en-US" sz="2800" b="1" dirty="0">
              <a:latin typeface="Modern No. 20" panose="02070704070505020303" pitchFamily="18" charset="0"/>
              <a:cs typeface="Times New Roman" pitchFamily="18" charset="0"/>
            </a:endParaRPr>
          </a:p>
        </p:txBody>
      </p:sp>
      <p:pic>
        <p:nvPicPr>
          <p:cNvPr id="4" name="圖片 3" descr="ruth 3 - 15 he measured 6 measures of barl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536504" cy="5147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0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ceptaustin.org/Ruth%204%20san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1" y="1802456"/>
            <a:ext cx="3420955" cy="4362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2537" y="404664"/>
            <a:ext cx="9143999" cy="1326321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latin typeface="Adobe Caslon Pro" panose="0205050205050A020403" pitchFamily="18" charset="0"/>
              </a:rPr>
              <a:t>The Marriage </a:t>
            </a:r>
            <a:r>
              <a:rPr lang="en-US" altLang="zh-TW" sz="4400" dirty="0" smtClean="0">
                <a:latin typeface="Adobe Caslon Pro" panose="0205050205050A020403" pitchFamily="18" charset="0"/>
              </a:rPr>
              <a:t>of Boaz </a:t>
            </a:r>
            <a:r>
              <a:rPr lang="en-US" altLang="zh-TW" sz="4400" dirty="0">
                <a:latin typeface="Adobe Caslon Pro" panose="0205050205050A020403" pitchFamily="18" charset="0"/>
              </a:rPr>
              <a:t>and Ruth</a:t>
            </a:r>
            <a:r>
              <a:rPr lang="en-US" altLang="zh-TW" sz="4000" dirty="0">
                <a:latin typeface="Algerian" panose="04020705040A02060702" pitchFamily="82" charset="0"/>
              </a:rPr>
              <a:t/>
            </a:r>
            <a:br>
              <a:rPr lang="en-US" altLang="zh-TW" sz="4000" dirty="0">
                <a:latin typeface="Algerian" panose="04020705040A02060702" pitchFamily="82" charset="0"/>
              </a:rPr>
            </a:br>
            <a:endParaRPr lang="zh-TW" altLang="en-US" sz="4000" dirty="0">
              <a:latin typeface="Algerian" panose="04020705040A02060702" pitchFamily="8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02356" y="1124744"/>
            <a:ext cx="493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Modern No. 20" panose="02070704070505020303" pitchFamily="18" charset="0"/>
              </a:rPr>
              <a:t>Boaz suggests the next-of-kin to redeem Naomi’s parcel of </a:t>
            </a:r>
            <a:r>
              <a:rPr lang="en-US" altLang="zh-TW" sz="2400" b="1" dirty="0" err="1" smtClean="0">
                <a:latin typeface="Modern No. 20" panose="02070704070505020303" pitchFamily="18" charset="0"/>
              </a:rPr>
              <a:t>Elimelech’s</a:t>
            </a:r>
            <a:r>
              <a:rPr lang="en-US" altLang="zh-TW" sz="2400" b="1" dirty="0" smtClean="0">
                <a:latin typeface="Modern No. 20" panose="02070704070505020303" pitchFamily="18" charset="0"/>
              </a:rPr>
              <a:t> land in the presence of the ten men of the city.</a:t>
            </a:r>
            <a:endParaRPr lang="zh-TW" altLang="en-US" sz="2400" b="1" dirty="0">
              <a:latin typeface="Modern No. 20" panose="02070704070505020303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02356" y="304833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Modern No. 20" panose="02070704070505020303" pitchFamily="18" charset="0"/>
              </a:rPr>
              <a:t>The next-of-kin refused for it would damage his  own inheritance.</a:t>
            </a:r>
            <a:endParaRPr lang="zh-TW" altLang="en-US" sz="2400" b="1" dirty="0">
              <a:latin typeface="Modern No. 20" panose="02070704070505020303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48604" y="4579203"/>
            <a:ext cx="504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Modern No. 20" panose="02070704070505020303" pitchFamily="18" charset="0"/>
              </a:rPr>
              <a:t>They exchange sandals to give the right of redemption to Boaz.</a:t>
            </a:r>
            <a:endParaRPr lang="zh-TW" altLang="en-US" sz="2400" b="1" dirty="0">
              <a:latin typeface="Modern No. 20" panose="02070704070505020303" pitchFamily="18" charset="0"/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5867238" y="4258792"/>
            <a:ext cx="288032" cy="3414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5880027" y="5426762"/>
            <a:ext cx="288032" cy="37163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2356" y="5791200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Modern No. 20" panose="02070704070505020303" pitchFamily="18" charset="0"/>
              </a:rPr>
              <a:t>The marriage of Boaz and Ruth</a:t>
            </a:r>
            <a:endParaRPr lang="zh-TW" altLang="en-US" sz="2400" b="1" dirty="0">
              <a:latin typeface="Modern No. 20" panose="02070704070505020303" pitchFamily="18" charset="0"/>
            </a:endParaRPr>
          </a:p>
        </p:txBody>
      </p:sp>
      <p:sp>
        <p:nvSpPr>
          <p:cNvPr id="11" name="向下箭號 13"/>
          <p:cNvSpPr/>
          <p:nvPr/>
        </p:nvSpPr>
        <p:spPr>
          <a:xfrm>
            <a:off x="5867238" y="2724879"/>
            <a:ext cx="288032" cy="3414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3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c/Book_of_Ruth_Chapter_4-6_(Bible_Illustrations_by_Sweet_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183"/>
            <a:ext cx="5472608" cy="408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文字方塊 3"/>
          <p:cNvSpPr txBox="1"/>
          <p:nvPr/>
        </p:nvSpPr>
        <p:spPr>
          <a:xfrm>
            <a:off x="5940152" y="147862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Modern No. 20" panose="02070704070505020303" pitchFamily="18" charset="0"/>
              </a:rPr>
              <a:t>Boaz took Ruth and she became his wife</a:t>
            </a:r>
            <a:endParaRPr lang="zh-TW" altLang="en-US" sz="2400" dirty="0">
              <a:latin typeface="Modern No. 20" panose="02070704070505020303" pitchFamily="18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7380312" y="2348880"/>
            <a:ext cx="288032" cy="5040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289311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Modern No. 20" panose="02070704070505020303" pitchFamily="18" charset="0"/>
              </a:rPr>
              <a:t>Ruth bore Boaz a son, </a:t>
            </a:r>
            <a:r>
              <a:rPr lang="en-US" altLang="zh-TW" sz="2400" dirty="0" err="1" smtClean="0">
                <a:latin typeface="Modern No. 20" panose="02070704070505020303" pitchFamily="18" charset="0"/>
              </a:rPr>
              <a:t>Obed</a:t>
            </a:r>
            <a:r>
              <a:rPr lang="en-US" altLang="zh-TW" sz="2400" dirty="0" smtClean="0">
                <a:latin typeface="Modern No. 20" panose="02070704070505020303" pitchFamily="18" charset="0"/>
              </a:rPr>
              <a:t>, who became the father of Jess, the father of David.</a:t>
            </a:r>
            <a:endParaRPr lang="zh-TW" altLang="en-US" sz="2400" dirty="0">
              <a:latin typeface="Modern No. 20" panose="020707040705050203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286" y="5674777"/>
            <a:ext cx="9656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+mn-lt"/>
              </a:rPr>
              <a:t>The descendants </a:t>
            </a:r>
            <a:r>
              <a:rPr lang="en-US" altLang="zh-TW" sz="2000" dirty="0">
                <a:latin typeface="+mn-lt"/>
              </a:rPr>
              <a:t>of </a:t>
            </a:r>
            <a:r>
              <a:rPr lang="en-US" altLang="zh-TW" sz="2000" dirty="0" smtClean="0">
                <a:latin typeface="+mn-lt"/>
              </a:rPr>
              <a:t>Perez: Perez</a:t>
            </a:r>
            <a:r>
              <a:rPr lang="zh-TW" altLang="en-US" sz="2000" dirty="0" smtClean="0">
                <a:latin typeface="+mn-lt"/>
              </a:rPr>
              <a:t>→</a:t>
            </a:r>
            <a:r>
              <a:rPr lang="en-US" altLang="zh-TW" sz="2000" dirty="0" err="1" smtClean="0">
                <a:latin typeface="+mn-lt"/>
              </a:rPr>
              <a:t>Hezron</a:t>
            </a:r>
            <a:r>
              <a:rPr lang="zh-TW" altLang="en-US" sz="2000" dirty="0" smtClean="0">
                <a:latin typeface="+mn-lt"/>
              </a:rPr>
              <a:t>→</a:t>
            </a:r>
            <a:r>
              <a:rPr lang="en-US" altLang="zh-TW" sz="2000" dirty="0" smtClean="0">
                <a:latin typeface="+mn-lt"/>
              </a:rPr>
              <a:t>Ram</a:t>
            </a:r>
            <a:r>
              <a:rPr lang="zh-TW" altLang="en-US" sz="2000" dirty="0" smtClean="0">
                <a:latin typeface="+mn-lt"/>
              </a:rPr>
              <a:t>→</a:t>
            </a:r>
            <a:r>
              <a:rPr lang="en-US" altLang="zh-TW" sz="2000" dirty="0" err="1">
                <a:latin typeface="+mn-lt"/>
              </a:rPr>
              <a:t>Amminadab</a:t>
            </a:r>
            <a:r>
              <a:rPr lang="zh-TW" altLang="en-US" sz="2000" dirty="0" smtClean="0">
                <a:latin typeface="+mn-lt"/>
              </a:rPr>
              <a:t>→</a:t>
            </a:r>
            <a:r>
              <a:rPr lang="en-US" altLang="zh-TW" sz="2000" dirty="0" smtClean="0">
                <a:latin typeface="+mn-lt"/>
              </a:rPr>
              <a:t> </a:t>
            </a:r>
          </a:p>
          <a:p>
            <a:pPr>
              <a:tabLst>
                <a:tab pos="346075" algn="l"/>
              </a:tabLst>
            </a:pPr>
            <a:r>
              <a:rPr lang="en-US" altLang="zh-TW" sz="2000" dirty="0" smtClean="0">
                <a:latin typeface="+mn-lt"/>
              </a:rPr>
              <a:t>	</a:t>
            </a:r>
            <a:r>
              <a:rPr lang="en-US" altLang="zh-TW" sz="2000" dirty="0" err="1" smtClean="0">
                <a:latin typeface="+mn-lt"/>
              </a:rPr>
              <a:t>Nahshon</a:t>
            </a:r>
            <a:r>
              <a:rPr lang="zh-TW" altLang="en-US" sz="2000" dirty="0" smtClean="0">
                <a:latin typeface="+mn-lt"/>
              </a:rPr>
              <a:t>→ </a:t>
            </a:r>
            <a:r>
              <a:rPr lang="en-US" altLang="zh-TW" sz="2000" dirty="0" smtClean="0">
                <a:latin typeface="+mn-lt"/>
              </a:rPr>
              <a:t>Salmon</a:t>
            </a:r>
            <a:r>
              <a:rPr lang="zh-TW" altLang="en-US" sz="2000" dirty="0" smtClean="0">
                <a:latin typeface="+mn-lt"/>
              </a:rPr>
              <a:t>→ </a:t>
            </a:r>
            <a:r>
              <a:rPr lang="en-US" altLang="zh-TW" sz="2000" dirty="0" smtClean="0">
                <a:latin typeface="+mn-lt"/>
              </a:rPr>
              <a:t>Boaz</a:t>
            </a:r>
            <a:r>
              <a:rPr lang="zh-TW" altLang="en-US" sz="2000" dirty="0" smtClean="0">
                <a:latin typeface="+mn-lt"/>
              </a:rPr>
              <a:t>→ </a:t>
            </a:r>
            <a:r>
              <a:rPr lang="en-US" altLang="zh-TW" sz="2000" dirty="0" err="1" smtClean="0">
                <a:latin typeface="+mn-lt"/>
              </a:rPr>
              <a:t>Obed</a:t>
            </a:r>
            <a:r>
              <a:rPr lang="zh-TW" altLang="en-US" sz="2000" dirty="0" smtClean="0">
                <a:latin typeface="+mn-lt"/>
              </a:rPr>
              <a:t>→ </a:t>
            </a:r>
            <a:r>
              <a:rPr lang="en-US" altLang="zh-TW" sz="2000" dirty="0" smtClean="0">
                <a:latin typeface="+mn-lt"/>
              </a:rPr>
              <a:t>Jesse</a:t>
            </a:r>
            <a:r>
              <a:rPr lang="zh-TW" altLang="en-US" sz="2000" dirty="0" smtClean="0">
                <a:latin typeface="+mn-lt"/>
              </a:rPr>
              <a:t>→ </a:t>
            </a:r>
            <a:r>
              <a:rPr lang="en-US" altLang="zh-TW" sz="2000" dirty="0" smtClean="0">
                <a:latin typeface="+mn-lt"/>
              </a:rPr>
              <a:t>David</a:t>
            </a:r>
            <a:endParaRPr lang="zh-TW" altLang="en-US" sz="20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2908" y="43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cap="none" spc="5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ndalus" pitchFamily="18" charset="-78"/>
                <a:ea typeface="+mj-ea"/>
                <a:cs typeface="Andalus" pitchFamily="18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00"/>
                </a:solidFill>
                <a:latin typeface="Andalus" pitchFamily="18" charset="-78"/>
                <a:cs typeface="Andalus" pitchFamily="18" charset="-7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00"/>
                </a:solidFill>
                <a:latin typeface="Andalus" pitchFamily="18" charset="-78"/>
                <a:cs typeface="Andalus" pitchFamily="18" charset="-7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00"/>
                </a:solidFill>
                <a:latin typeface="Andalus" pitchFamily="18" charset="-78"/>
                <a:cs typeface="Andalus" pitchFamily="18" charset="-7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600"/>
                </a:solidFill>
                <a:latin typeface="Andalus" pitchFamily="18" charset="-78"/>
                <a:cs typeface="Andalus" pitchFamily="18" charset="-7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The Genealogy of David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21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544016" y="476673"/>
            <a:ext cx="8142784" cy="108011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Adobe Caslon Pro" panose="0205050205050A020403" pitchFamily="18" charset="0"/>
              </a:rPr>
              <a:t>Themes and Meanings &amp; Questions </a:t>
            </a:r>
            <a:endParaRPr lang="zh-TW" altLang="en-US" b="1" dirty="0">
              <a:latin typeface="Adobe Caslon Pro" panose="0205050205050A020403" pitchFamily="18" charset="0"/>
            </a:endParaRPr>
          </a:p>
        </p:txBody>
      </p:sp>
      <p:sp>
        <p:nvSpPr>
          <p:cNvPr id="15" name="副標題 14"/>
          <p:cNvSpPr>
            <a:spLocks noGrp="1"/>
          </p:cNvSpPr>
          <p:nvPr>
            <p:ph type="subTitle" idx="1"/>
          </p:nvPr>
        </p:nvSpPr>
        <p:spPr>
          <a:xfrm>
            <a:off x="685800" y="1570647"/>
            <a:ext cx="7758790" cy="525658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Chesed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Emptiness and fullness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Laws of "redeemer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Intermarriage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God’s 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Wisdom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Calm, pastoral, family story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way to relate to the outside world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dirty="0" smtClean="0"/>
              <a:t>Esther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7E0000"/>
                </a:solidFill>
              </a:rPr>
              <a:t>A Jewish queen in a foreign country saves her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Esther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does the narrator never mention God?</a:t>
            </a:r>
          </a:p>
          <a:p>
            <a:pPr eaLnBrk="1" hangingPunct="1"/>
            <a:r>
              <a:rPr lang="en-US" altLang="en-US" smtClean="0"/>
              <a:t>Is Esther Mordecai’s puppet?</a:t>
            </a:r>
          </a:p>
          <a:p>
            <a:pPr eaLnBrk="1" hangingPunct="1"/>
            <a:r>
              <a:rPr lang="en-US" altLang="en-US" smtClean="0"/>
              <a:t>Does it imply that for Israel to survive in a hostile world, they need to use their wits rather than rely on God?</a:t>
            </a:r>
          </a:p>
          <a:p>
            <a:pPr eaLnBrk="1" hangingPunct="1"/>
            <a:r>
              <a:rPr lang="en-US" altLang="en-US" smtClean="0"/>
              <a:t>Can we assume God is active in the background to make the story work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Set during the time of Xerxes 1 (Ahasuerus) son of Darius (486-465 BCE)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Compare to Ruth</a:t>
            </a:r>
            <a:r>
              <a:rPr lang="en-US" altLang="en-US" sz="2400" smtClean="0"/>
              <a:t>. Not sensitive characterization, but an exciting melodrama (a sensational plot).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Mordecai is both a devout Jew </a:t>
            </a:r>
            <a:r>
              <a:rPr lang="en-US" altLang="en-US" sz="2400" smtClean="0">
                <a:solidFill>
                  <a:srgbClr val="0000FF"/>
                </a:solidFill>
              </a:rPr>
              <a:t>and</a:t>
            </a:r>
            <a:r>
              <a:rPr lang="en-US" altLang="en-US" sz="2400" smtClean="0"/>
              <a:t> a loyal subject to the Persian king.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Esther has no trouble being </a:t>
            </a:r>
            <a:r>
              <a:rPr lang="en-US" altLang="en-US" sz="2400" smtClean="0">
                <a:solidFill>
                  <a:srgbClr val="0000FF"/>
                </a:solidFill>
              </a:rPr>
              <a:t>completely assimilated</a:t>
            </a:r>
            <a:r>
              <a:rPr lang="en-US" altLang="en-US" sz="2400" smtClean="0"/>
              <a:t>. She hides her ethnicity/religion with no problem. </a:t>
            </a:r>
            <a:r>
              <a:rPr lang="en-US" altLang="en-US" sz="1800" smtClean="0"/>
              <a:t>(Daniel refuses)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Hebrews are an </a:t>
            </a:r>
            <a:r>
              <a:rPr lang="en-US" altLang="en-US" sz="2400" smtClean="0">
                <a:solidFill>
                  <a:srgbClr val="0000FF"/>
                </a:solidFill>
              </a:rPr>
              <a:t>unassimilated</a:t>
            </a:r>
            <a:r>
              <a:rPr lang="en-US" altLang="en-US" sz="2400" smtClean="0"/>
              <a:t> group in Persian empire (Haman’s plot to destroy them reveals this).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Purim (cast lots): </a:t>
            </a:r>
            <a:r>
              <a:rPr lang="en-US" altLang="en-US" sz="2400" smtClean="0"/>
              <a:t>Haman casts lots to determine the day to exterminate the Jews. (</a:t>
            </a:r>
            <a:r>
              <a:rPr lang="en-US" altLang="en-US" sz="2400" smtClean="0">
                <a:solidFill>
                  <a:srgbClr val="0000FF"/>
                </a:solidFill>
              </a:rPr>
              <a:t>Esther 3:7</a:t>
            </a:r>
            <a:r>
              <a:rPr lang="en-US" alt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>
            <a:fillRect/>
          </a:stretch>
        </p:blipFill>
        <p:spPr bwMode="auto">
          <a:xfrm>
            <a:off x="685800" y="1412875"/>
            <a:ext cx="7848600" cy="521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0"/>
            <a:ext cx="8229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Andalus" pitchFamily="18" charset="-78"/>
                <a:cs typeface="Andalus" pitchFamily="18" charset="-78"/>
              </a:rPr>
              <a:t>Diaspora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Jews living away from their homeland, among foreigners have new needs and new interests. How do The Writings help to address these?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4876800"/>
            <a:ext cx="838200" cy="3048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4724400"/>
            <a:ext cx="838200" cy="3048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4953000"/>
            <a:ext cx="838200" cy="3048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Triumph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Since the King can not take back his edict, he makes a second edict encouraging Jews to arm &amp; defend  themselves </a:t>
            </a:r>
            <a:r>
              <a:rPr lang="en-US" dirty="0" smtClean="0">
                <a:solidFill>
                  <a:srgbClr val="0000FF"/>
                </a:solidFill>
              </a:rPr>
              <a:t>(8:11)</a:t>
            </a:r>
            <a:r>
              <a:rPr lang="en-US" dirty="0" smtClean="0"/>
              <a:t>. They achieve victory over all who would murder them on the very day that Haman had chosen for their extermination. </a:t>
            </a:r>
          </a:p>
          <a:p>
            <a:pPr eaLnBrk="1" hangingPunct="1">
              <a:defRPr/>
            </a:pPr>
            <a:r>
              <a:rPr lang="en-US" dirty="0" smtClean="0"/>
              <a:t>They “destroy, kill, and annihilate” those who would do so to them.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Wow, redundancy for emphasis! </a:t>
            </a:r>
            <a:r>
              <a:rPr lang="en-US" sz="2400" dirty="0" smtClean="0">
                <a:solidFill>
                  <a:srgbClr val="0000FF"/>
                </a:solidFill>
              </a:rPr>
              <a:t>(3:13, 7:4 &amp; </a:t>
            </a:r>
            <a:r>
              <a:rPr lang="en-US" sz="2400" b="1" dirty="0" smtClean="0">
                <a:solidFill>
                  <a:srgbClr val="0000FF"/>
                </a:solidFill>
              </a:rPr>
              <a:t>8:11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Patriotic Fiction?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There is no record of a queen </a:t>
            </a:r>
            <a:r>
              <a:rPr lang="en-US" sz="2000" dirty="0" err="1" smtClean="0"/>
              <a:t>Vashti</a:t>
            </a:r>
            <a:r>
              <a:rPr lang="en-US" sz="2000" dirty="0" smtClean="0"/>
              <a:t> or a Jewish queen.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Persian empire was never divided into 127 provinces (8:9).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No record of a decree either ordering the extermination of Jews or allowing Jews to attack Persian subjects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err="1" smtClean="0"/>
              <a:t>Mordicai</a:t>
            </a:r>
            <a:r>
              <a:rPr lang="en-US" sz="2000" dirty="0" smtClean="0"/>
              <a:t>, if he was deported to Persia from Babylon, would be at least 100 years old and Esther would not have been much younger.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Esther seems to be a variation of Ishtar, the Babylonian goddess of Love and fertility.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Mordecai seems derived from </a:t>
            </a:r>
            <a:r>
              <a:rPr lang="en-US" sz="2000" dirty="0" err="1" smtClean="0"/>
              <a:t>Marduk</a:t>
            </a:r>
            <a:r>
              <a:rPr lang="en-US" sz="2000" dirty="0" smtClean="0"/>
              <a:t>, the leading Babylonian deity.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The book is a clear cut depiction of Good verses evil in a classic mythic style.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More important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than historical accuracy is what the story represents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/>
              <a:t>A story of Jews turning the table on those who would destroy them.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7E0000"/>
                </a:solidFill>
              </a:rPr>
              <a:t>It is a profound statement about the heroic resistance necessary, in the face of overwhelming </a:t>
            </a:r>
            <a:r>
              <a:rPr lang="en-US" sz="2000" dirty="0" smtClean="0">
                <a:solidFill>
                  <a:srgbClr val="0000FF"/>
                </a:solidFill>
              </a:rPr>
              <a:t>anti-Semitism</a:t>
            </a:r>
            <a:r>
              <a:rPr lang="en-US" sz="2000" dirty="0" smtClean="0">
                <a:solidFill>
                  <a:srgbClr val="7E0000"/>
                </a:solidFill>
              </a:rPr>
              <a:t>, to ensure Jewish survival at any place and at any time in the modern world.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smtClean="0"/>
              <a:t>Daniel</a:t>
            </a:r>
            <a:endParaRPr lang="en-US" altLang="en-US" smtClean="0"/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7E0000"/>
                </a:solidFill>
              </a:rPr>
              <a:t>Two distinct parts</a:t>
            </a:r>
          </a:p>
          <a:p>
            <a:r>
              <a:rPr lang="en-US" altLang="en-US" sz="2400" dirty="0" smtClean="0">
                <a:solidFill>
                  <a:srgbClr val="7E0000"/>
                </a:solidFill>
              </a:rPr>
              <a:t>Chptrs1-6: collection of stories about Daniel &amp; Friends</a:t>
            </a:r>
          </a:p>
          <a:p>
            <a:r>
              <a:rPr lang="en-US" altLang="en-US" sz="2400" dirty="0" err="1" smtClean="0">
                <a:solidFill>
                  <a:srgbClr val="7E0000"/>
                </a:solidFill>
              </a:rPr>
              <a:t>Chptrs</a:t>
            </a:r>
            <a:r>
              <a:rPr lang="en-US" altLang="en-US" sz="2400" dirty="0" smtClean="0">
                <a:solidFill>
                  <a:srgbClr val="7E0000"/>
                </a:solidFill>
              </a:rPr>
              <a:t> 7-12: describes four 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Daniel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Written in 200 BCE about an earlier time (600 BCE).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Written for encouragement during a time of persecution.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7E0000"/>
                </a:solidFill>
              </a:rPr>
              <a:t>Like Joseph in Pharaoh's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Transported to a foreign court and becomes second in command while remaining faithful to Yahweh</a:t>
            </a:r>
            <a:r>
              <a:rPr lang="en-US" altLang="en-US" sz="2400" dirty="0" smtClean="0">
                <a:solidFill>
                  <a:srgbClr val="7E0000"/>
                </a:solidFill>
              </a:rPr>
              <a:t>. (No compromise or hiding, unlike Esther)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Rises in power because of his ability to interpret dreams.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Ch</a:t>
            </a:r>
            <a:r>
              <a:rPr lang="en-US" altLang="en-US" sz="2800" dirty="0" smtClean="0"/>
              <a:t> 1. He and friends remain very faithful to Torah rules, even their diet. (Vegetarians?)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Daniel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7E0000"/>
                </a:solidFill>
              </a:rPr>
              <a:t>Nebuchadnezzar’s first dream</a:t>
            </a:r>
          </a:p>
          <a:p>
            <a:pPr eaLnBrk="1" hangingPunct="1"/>
            <a:r>
              <a:rPr lang="en-US" altLang="en-US" sz="2800" dirty="0" smtClean="0"/>
              <a:t>Head = gold (Babylon under Nebuchadnezzar), </a:t>
            </a:r>
          </a:p>
          <a:p>
            <a:pPr eaLnBrk="1" hangingPunct="1"/>
            <a:r>
              <a:rPr lang="en-US" altLang="en-US" sz="2800" dirty="0" smtClean="0"/>
              <a:t>Chest &amp; arms = silver (Media); </a:t>
            </a:r>
          </a:p>
          <a:p>
            <a:pPr eaLnBrk="1" hangingPunct="1"/>
            <a:r>
              <a:rPr lang="en-US" altLang="en-US" sz="2800" dirty="0" smtClean="0"/>
              <a:t>Body &amp; thighs = bronze (Persia), </a:t>
            </a:r>
          </a:p>
          <a:p>
            <a:pPr eaLnBrk="1" hangingPunct="1"/>
            <a:r>
              <a:rPr lang="en-US" altLang="en-US" sz="2800" dirty="0" smtClean="0"/>
              <a:t>Legs = iron (Greece), </a:t>
            </a:r>
          </a:p>
          <a:p>
            <a:pPr eaLnBrk="1" hangingPunct="1"/>
            <a:r>
              <a:rPr lang="en-US" altLang="en-US" sz="2800" dirty="0" smtClean="0"/>
              <a:t>Feet = iron &amp; Clay (Egypt &amp; Syria) </a:t>
            </a:r>
          </a:p>
          <a:p>
            <a:pPr eaLnBrk="1" hangingPunct="1"/>
            <a:r>
              <a:rPr lang="en-US" altLang="en-US" sz="2800" dirty="0" smtClean="0"/>
              <a:t>Meteorite is God’s kingdom that will never be destroyed.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Daniel 3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7E0000"/>
                </a:solidFill>
                <a:ea typeface="宋体" panose="02010600030101010101" pitchFamily="2" charset="-122"/>
              </a:rPr>
              <a:t>The Fiery Furnace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宋体" panose="02010600030101010101" pitchFamily="2" charset="-122"/>
              </a:rPr>
              <a:t>Shadrach, Meshach, and Abednego in the fiery furnace.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宋体" panose="02010600030101010101" pitchFamily="2" charset="-122"/>
              </a:rPr>
              <a:t>Jews heroically refuse to bow before the golden image. </a:t>
            </a:r>
            <a:r>
              <a:rPr lang="en-US" altLang="zh-CN" sz="2600" dirty="0" smtClean="0">
                <a:solidFill>
                  <a:srgbClr val="7E0000"/>
                </a:solidFill>
                <a:ea typeface="宋体" panose="02010600030101010101" pitchFamily="2" charset="-122"/>
              </a:rPr>
              <a:t>(remember Aaron’s golden calf)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宋体" panose="02010600030101010101" pitchFamily="2" charset="-122"/>
              </a:rPr>
              <a:t>“If our God whom we serve is able to deliver us from the furnace of blazing fire and out of your hand, O king, let him deliver us. But if not, be it known to you, O king, that we will not serve your gods and we will not worship the golden statue that you have set up” (3:16-18). </a:t>
            </a:r>
            <a:r>
              <a:rPr lang="en-US" altLang="zh-CN" sz="2600" dirty="0" smtClean="0">
                <a:solidFill>
                  <a:srgbClr val="0000FF"/>
                </a:solidFill>
                <a:ea typeface="宋体" panose="02010600030101010101" pitchFamily="2" charset="-122"/>
              </a:rPr>
              <a:t>What amazing integrity!</a:t>
            </a:r>
            <a:endParaRPr lang="en-US" altLang="en-US" sz="2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Daniel 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7E0000"/>
                </a:solidFill>
              </a:rPr>
              <a:t>Nebuchadnezzar's second dream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 tree that is cut down. Nebuchadnezzar gets the heart of a beast.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Daniel’s God humbles those who walk with pride </a:t>
            </a:r>
            <a:r>
              <a:rPr lang="en-US" altLang="en-US" sz="2600" dirty="0" smtClean="0">
                <a:solidFill>
                  <a:srgbClr val="0000FF"/>
                </a:solidFill>
              </a:rPr>
              <a:t>(4:34)</a:t>
            </a:r>
            <a:r>
              <a:rPr lang="en-US" altLang="en-US" sz="26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(Unfortunately, there is no record of any Babylonian King suffering a seven year fit of insanity, or converting to any form of monotheism).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00FF"/>
                </a:solidFill>
              </a:rPr>
              <a:t>Still, this presents the hope that an oppressive monarch could be taught humility before Yahweh.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Daniel 5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7E0000"/>
                </a:solidFill>
              </a:rPr>
              <a:t>Belshazzar’s Feast</a:t>
            </a:r>
          </a:p>
          <a:p>
            <a:pPr eaLnBrk="1" hangingPunct="1"/>
            <a:r>
              <a:rPr lang="en-US" altLang="en-US" sz="2800" b="1" dirty="0" smtClean="0"/>
              <a:t>The writing on the wall</a:t>
            </a:r>
            <a:r>
              <a:rPr lang="en-US" altLang="en-US" sz="2800" dirty="0" smtClean="0"/>
              <a:t>. Daniels’ interpretations create puns out of the Hebrew words. </a:t>
            </a:r>
          </a:p>
          <a:p>
            <a:pPr eaLnBrk="1" hangingPunct="1"/>
            <a:r>
              <a:rPr lang="en-US" altLang="en-US" sz="2800" dirty="0" err="1" smtClean="0">
                <a:solidFill>
                  <a:srgbClr val="0000FF"/>
                </a:solidFill>
              </a:rPr>
              <a:t>Mene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Mene</a:t>
            </a:r>
            <a:r>
              <a:rPr lang="en-US" altLang="en-US" sz="2800" dirty="0" smtClean="0"/>
              <a:t>: God has numbered the days of your kingdom and brought it to an end.</a:t>
            </a:r>
          </a:p>
          <a:p>
            <a:pPr eaLnBrk="1" hangingPunct="1"/>
            <a:r>
              <a:rPr lang="en-US" altLang="en-US" sz="2800" dirty="0" err="1" smtClean="0">
                <a:solidFill>
                  <a:srgbClr val="0000FF"/>
                </a:solidFill>
              </a:rPr>
              <a:t>Tekel</a:t>
            </a:r>
            <a:r>
              <a:rPr lang="en-US" altLang="en-US" sz="2800" dirty="0" smtClean="0"/>
              <a:t>: you have been weighted on the scales and found wanting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Peres</a:t>
            </a:r>
            <a:r>
              <a:rPr lang="en-US" altLang="en-US" sz="2800" dirty="0" smtClean="0"/>
              <a:t>: Your kingdom is divided and given to the Medes and Persians.”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Daniel 6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7E0000"/>
                </a:solidFill>
              </a:rPr>
              <a:t>Daniel in the Lion’s Den</a:t>
            </a:r>
          </a:p>
          <a:p>
            <a:pPr eaLnBrk="1" hangingPunct="1"/>
            <a:r>
              <a:rPr lang="en-US" altLang="en-US" sz="2800" dirty="0" smtClean="0"/>
              <a:t>Follows the same pattern as in Daniel 3. </a:t>
            </a:r>
          </a:p>
          <a:p>
            <a:pPr eaLnBrk="1" hangingPunct="1"/>
            <a:r>
              <a:rPr lang="en-US" altLang="en-US" sz="2800" dirty="0" smtClean="0"/>
              <a:t>Also follows plot of Esther. </a:t>
            </a:r>
          </a:p>
          <a:p>
            <a:pPr lvl="1" eaLnBrk="1" hangingPunct="1"/>
            <a:r>
              <a:rPr lang="en-US" altLang="en-US" sz="2400" dirty="0" smtClean="0"/>
              <a:t>Punishment meant for Daniel happens to those who schemed against him. Plotters and family members fed to lions. Poetic justice.</a:t>
            </a:r>
          </a:p>
          <a:p>
            <a:pPr eaLnBrk="1" hangingPunct="1"/>
            <a:r>
              <a:rPr lang="en-US" altLang="en-US" sz="2800" dirty="0" smtClean="0"/>
              <a:t>This Darius goes farthest in promoting the Hebrew god. He orders everyone in his empire to learn to fear the Jewish Deity </a:t>
            </a:r>
            <a:r>
              <a:rPr lang="en-US" altLang="en-US" sz="2800" dirty="0" smtClean="0">
                <a:solidFill>
                  <a:srgbClr val="0000FF"/>
                </a:solidFill>
              </a:rPr>
              <a:t>(6:26-28).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571500" y="13573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z="8000" dirty="0" smtClean="0">
                <a:latin typeface="AndalusZra"/>
              </a:rPr>
              <a:t>Ezra</a:t>
            </a:r>
            <a:endParaRPr lang="zh-TW" altLang="en-US" sz="8000" dirty="0" smtClean="0">
              <a:latin typeface="AndalusZr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Ezra-Nehemiah</a:t>
            </a:r>
            <a:r>
              <a:rPr lang="en-US" dirty="0" smtClean="0"/>
              <a:t> is a two-part book</a:t>
            </a:r>
          </a:p>
          <a:p>
            <a:pPr algn="l"/>
            <a:r>
              <a:rPr lang="en-US" sz="2400" dirty="0" smtClean="0">
                <a:solidFill>
                  <a:srgbClr val="A20000"/>
                </a:solidFill>
              </a:rPr>
              <a:t>	</a:t>
            </a:r>
            <a:r>
              <a:rPr lang="en-US" sz="2400" dirty="0" smtClean="0">
                <a:solidFill>
                  <a:srgbClr val="006600"/>
                </a:solidFill>
              </a:rPr>
              <a:t>Ezra is a priest, </a:t>
            </a:r>
          </a:p>
          <a:p>
            <a:pPr algn="l">
              <a:tabLst>
                <a:tab pos="13716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rebuilds Jerusalem temple</a:t>
            </a:r>
          </a:p>
          <a:p>
            <a:pPr algn="l"/>
            <a:r>
              <a:rPr lang="en-US" sz="2400" dirty="0" smtClean="0">
                <a:solidFill>
                  <a:srgbClr val="A20000"/>
                </a:solidFill>
              </a:rPr>
              <a:t>	</a:t>
            </a:r>
            <a:r>
              <a:rPr lang="en-US" sz="2400" dirty="0" smtClean="0">
                <a:solidFill>
                  <a:srgbClr val="006600"/>
                </a:solidFill>
              </a:rPr>
              <a:t>Nehemiah is a government official, </a:t>
            </a:r>
          </a:p>
          <a:p>
            <a:pPr algn="l">
              <a:tabLst>
                <a:tab pos="13716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rebuilds the wall around Jerusalem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19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Adobe Caslon Pro" panose="0205050205050A020403" pitchFamily="18" charset="0"/>
              </a:rPr>
              <a:t>The Book of Ezra</a:t>
            </a:r>
            <a:endParaRPr lang="zh-TW" altLang="en-US" dirty="0" smtClean="0">
              <a:latin typeface="Adobe Caslon Pro" panose="0205050205050A0204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Ezra, the name means "God-helps"</a:t>
            </a:r>
          </a:p>
          <a:p>
            <a:pPr eaLnBrk="1" hangingPunct="1"/>
            <a:r>
              <a:rPr lang="en-US" altLang="zh-TW" dirty="0" smtClean="0"/>
              <a:t>Theme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US" altLang="zh-TW" dirty="0" smtClean="0">
                <a:solidFill>
                  <a:srgbClr val="A20000"/>
                </a:solidFill>
              </a:rPr>
              <a:t>Ezra and Nehemiah </a:t>
            </a:r>
            <a:r>
              <a:rPr lang="en-US" altLang="zh-TW" dirty="0" smtClean="0"/>
              <a:t>tell about the return of the Jews from exile, and discuss re-establishing society, from religion to security.</a:t>
            </a:r>
          </a:p>
          <a:p>
            <a:pPr eaLnBrk="1" hangingPunct="1"/>
            <a:r>
              <a:rPr lang="en-US" altLang="zh-TW" dirty="0" smtClean="0"/>
              <a:t>Author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en-US" altLang="zh-TW" dirty="0" smtClean="0"/>
              <a:t>Generally believed to be Ezra.</a:t>
            </a: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09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dobe Caslon Pro" panose="0205050205050A020403" pitchFamily="18" charset="0"/>
              </a:rPr>
              <a:t>Characters</a:t>
            </a:r>
            <a:endParaRPr lang="zh-TW" altLang="en-US" dirty="0" smtClean="0">
              <a:latin typeface="Adobe Caslon Pro" panose="0205050205050A0204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071563"/>
            <a:ext cx="8643938" cy="59293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zh-TW" sz="2600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Ezra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priest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some exiles to Jerusalem and solved the problem of mixed marriages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2600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Cyrus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of Persia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Helped with the rebuilding of the temple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2600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Artaxerxes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of Persia after Cyrus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Temporarily stopped the building the temple</a:t>
            </a:r>
          </a:p>
        </p:txBody>
      </p:sp>
    </p:spTree>
    <p:extLst>
      <p:ext uri="{BB962C8B-B14F-4D97-AF65-F5344CB8AC3E}">
        <p14:creationId xmlns:p14="http://schemas.microsoft.com/office/powerpoint/2010/main" val="33184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13" y="571500"/>
            <a:ext cx="4129087" cy="60007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zh-TW" sz="2800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Zerubbabel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Governor, led first wave or returning Jews; laid the foundation for the Temple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2800" dirty="0" err="1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Jeshua</a:t>
            </a:r>
            <a:endParaRPr lang="en-US" altLang="zh-TW" sz="2800" dirty="0" smtClean="0">
              <a:solidFill>
                <a:srgbClr val="A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high priest, before Ezra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Zerubbabel, led Jewish returnees from exile and began to rebuild the Temple </a:t>
            </a:r>
            <a:endPara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zh-TW" sz="2800" dirty="0" smtClean="0">
                <a:solidFill>
                  <a:srgbClr val="A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Haggai and Zechariah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Zerubbabel and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Jeshua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TW" altLang="en-US" sz="2400" dirty="0" smtClean="0"/>
          </a:p>
        </p:txBody>
      </p:sp>
      <p:pic>
        <p:nvPicPr>
          <p:cNvPr id="4" name="Picture 2" descr="https://fbcdn-sphotos-h-a.akamaihd.net/hphotos-ak-xpf1/v/t34.0-12/10341624_1049465611745655_1826821728561726937_n.jpg?oh=0b1c4bfc93d34103428044a88916e795&amp;oe=549E6049&amp;__gda__=1419679490_c24c7347fe2876fd46faa190685292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-202883"/>
            <a:ext cx="4643438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13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Adobe Caslon Pro" panose="0205050205050A020403" pitchFamily="18" charset="0"/>
              </a:rPr>
              <a:t>Summary of Events by Chapter</a:t>
            </a:r>
            <a:endParaRPr lang="zh-TW" altLang="en-US" sz="4000" dirty="0" smtClean="0">
              <a:latin typeface="Adobe Caslon Pro" panose="0205050205050A020403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84313"/>
            <a:ext cx="8580438" cy="492601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rgbClr val="A20000"/>
                </a:solidFill>
              </a:rPr>
              <a:t>Chap. 1-6 — Rebuilding of the temple</a:t>
            </a:r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1 </a:t>
            </a:r>
            <a:r>
              <a:rPr lang="en-US" altLang="zh-TW" dirty="0" smtClean="0"/>
              <a:t>Decree </a:t>
            </a:r>
            <a:r>
              <a:rPr lang="en-US" altLang="zh-TW" dirty="0"/>
              <a:t>of Cyrus that the Jews could return (536 BC)</a:t>
            </a:r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2 </a:t>
            </a:r>
            <a:r>
              <a:rPr lang="en-US" altLang="zh-TW" dirty="0" smtClean="0"/>
              <a:t>Names </a:t>
            </a:r>
            <a:r>
              <a:rPr lang="en-US" altLang="zh-TW" dirty="0"/>
              <a:t>of those who return</a:t>
            </a:r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3</a:t>
            </a:r>
            <a:r>
              <a:rPr lang="en-US" altLang="zh-TW" dirty="0"/>
              <a:t> </a:t>
            </a:r>
            <a:r>
              <a:rPr lang="en-US" altLang="zh-TW" dirty="0" smtClean="0"/>
              <a:t>Laying the </a:t>
            </a:r>
            <a:r>
              <a:rPr lang="en-US" altLang="zh-TW" dirty="0"/>
              <a:t>foundation of the temple</a:t>
            </a:r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4</a:t>
            </a:r>
            <a:r>
              <a:rPr lang="en-US" altLang="zh-TW" dirty="0"/>
              <a:t> </a:t>
            </a:r>
            <a:r>
              <a:rPr lang="en-US" altLang="zh-TW" dirty="0" smtClean="0"/>
              <a:t>Local people oppose </a:t>
            </a:r>
            <a:r>
              <a:rPr lang="en-US" altLang="zh-TW" dirty="0"/>
              <a:t>the work and move the king to stop it</a:t>
            </a:r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5</a:t>
            </a:r>
            <a:r>
              <a:rPr lang="en-US" altLang="zh-TW" dirty="0"/>
              <a:t> </a:t>
            </a:r>
            <a:r>
              <a:rPr lang="en-US" altLang="zh-TW" dirty="0" smtClean="0"/>
              <a:t>Prophets </a:t>
            </a:r>
            <a:r>
              <a:rPr lang="en-US" altLang="zh-TW" dirty="0"/>
              <a:t>encourage </a:t>
            </a:r>
            <a:r>
              <a:rPr lang="en-US" altLang="zh-TW" dirty="0" smtClean="0"/>
              <a:t>work </a:t>
            </a:r>
            <a:r>
              <a:rPr lang="en-US" altLang="zh-TW" dirty="0"/>
              <a:t>to resume; </a:t>
            </a:r>
            <a:r>
              <a:rPr lang="en-US" altLang="zh-TW" dirty="0" smtClean="0"/>
              <a:t>ask King Darius</a:t>
            </a:r>
            <a:endParaRPr lang="en-US" altLang="zh-TW" dirty="0"/>
          </a:p>
          <a:p>
            <a:pPr marL="22860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6</a:t>
            </a:r>
            <a:r>
              <a:rPr lang="en-US" altLang="zh-TW" dirty="0"/>
              <a:t> </a:t>
            </a:r>
            <a:r>
              <a:rPr lang="en-US" altLang="zh-TW" dirty="0" smtClean="0"/>
              <a:t>Decree of Darius: work resumes; temple completed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rgbClr val="A20000"/>
                </a:solidFill>
              </a:rPr>
              <a:t>Chap. 7-10 — Return of Ezra and purifying the people from foreign </a:t>
            </a:r>
            <a:r>
              <a:rPr lang="en-US" altLang="zh-TW" b="1" dirty="0" smtClean="0">
                <a:solidFill>
                  <a:srgbClr val="A20000"/>
                </a:solidFill>
              </a:rPr>
              <a:t>wives</a:t>
            </a:r>
            <a:endParaRPr lang="en-US" altLang="zh-TW" b="1" dirty="0">
              <a:solidFill>
                <a:srgbClr val="A20000"/>
              </a:solidFill>
            </a:endParaRPr>
          </a:p>
          <a:p>
            <a:pPr marL="228600" indent="0" eaLnBrk="1" fontAlgn="auto" hangingPunct="1">
              <a:spcAft>
                <a:spcPts val="0"/>
              </a:spcAft>
              <a:buNone/>
              <a:tabLst>
                <a:tab pos="228600" algn="l"/>
              </a:tabLst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7</a:t>
            </a:r>
            <a:r>
              <a:rPr lang="en-US" altLang="zh-TW" dirty="0"/>
              <a:t> </a:t>
            </a:r>
            <a:r>
              <a:rPr lang="en-US" altLang="zh-TW" dirty="0" smtClean="0"/>
              <a:t>Ezra </a:t>
            </a:r>
            <a:r>
              <a:rPr lang="en-US" altLang="zh-TW" dirty="0"/>
              <a:t>decreed to lead another group to return (458 BC)</a:t>
            </a:r>
          </a:p>
          <a:p>
            <a:pPr marL="228600" indent="0" eaLnBrk="1" fontAlgn="auto" hangingPunct="1">
              <a:spcAft>
                <a:spcPts val="0"/>
              </a:spcAft>
              <a:buNone/>
              <a:tabLst>
                <a:tab pos="228600" algn="l"/>
              </a:tabLst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8</a:t>
            </a:r>
            <a:r>
              <a:rPr lang="en-US" altLang="zh-TW" dirty="0"/>
              <a:t> </a:t>
            </a:r>
            <a:r>
              <a:rPr lang="en-US" altLang="zh-TW" dirty="0" smtClean="0"/>
              <a:t>Preparation </a:t>
            </a:r>
            <a:r>
              <a:rPr lang="en-US" altLang="zh-TW" dirty="0"/>
              <a:t>and journey</a:t>
            </a:r>
          </a:p>
          <a:p>
            <a:pPr marL="228600" indent="0" eaLnBrk="1" fontAlgn="auto" hangingPunct="1">
              <a:spcAft>
                <a:spcPts val="0"/>
              </a:spcAft>
              <a:buNone/>
              <a:tabLst>
                <a:tab pos="228600" algn="l"/>
              </a:tabLst>
              <a:defRPr/>
            </a:pPr>
            <a:r>
              <a:rPr lang="en-US" altLang="zh-TW" dirty="0" err="1" smtClean="0">
                <a:solidFill>
                  <a:srgbClr val="006600"/>
                </a:solidFill>
              </a:rPr>
              <a:t>Ch</a:t>
            </a:r>
            <a:r>
              <a:rPr lang="en-US" altLang="zh-TW" dirty="0" smtClean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9,10 </a:t>
            </a:r>
            <a:r>
              <a:rPr lang="en-US" altLang="zh-TW" dirty="0" smtClean="0"/>
              <a:t>The </a:t>
            </a:r>
            <a:r>
              <a:rPr lang="en-US" altLang="zh-TW" dirty="0"/>
              <a:t>people put away wives and children of foreign </a:t>
            </a:r>
            <a:r>
              <a:rPr lang="en-US" altLang="zh-TW" dirty="0" smtClean="0"/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27685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51998A90BA94D9B4635189BE7C0FD" ma:contentTypeVersion="0" ma:contentTypeDescription="Create a new document." ma:contentTypeScope="" ma:versionID="47ded9ff022b04de9125b178e39f1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c416ec778705ccc1589f6b0520a01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4B81E-F232-4474-97B6-A5703F2324F6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0E5F71C-13AC-4607-A70E-4B1599765E4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E6D6FE1-1ECA-4D4F-89EB-26711DB42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2189</Words>
  <Application>Microsoft Office PowerPoint</Application>
  <PresentationFormat>On-screen Show (4:3)</PresentationFormat>
  <Paragraphs>297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Andalus</vt:lpstr>
      <vt:lpstr>AndalusZra</vt:lpstr>
      <vt:lpstr>GungsuhChe</vt:lpstr>
      <vt:lpstr>新細明體</vt:lpstr>
      <vt:lpstr>宋体</vt:lpstr>
      <vt:lpstr>Adobe Caslon Pro</vt:lpstr>
      <vt:lpstr>Algerian</vt:lpstr>
      <vt:lpstr>Arial</vt:lpstr>
      <vt:lpstr>Calibri</vt:lpstr>
      <vt:lpstr>Modern No. 20</vt:lpstr>
      <vt:lpstr>Times New Roman</vt:lpstr>
      <vt:lpstr>Default Design</vt:lpstr>
      <vt:lpstr>Living in the Post-Exile World</vt:lpstr>
      <vt:lpstr>Hebrew Bible Overview</vt:lpstr>
      <vt:lpstr>The Three-part Hebrew Bible</vt:lpstr>
      <vt:lpstr>PowerPoint Presentation</vt:lpstr>
      <vt:lpstr>Ezra</vt:lpstr>
      <vt:lpstr>The Book of Ezra</vt:lpstr>
      <vt:lpstr>Characters</vt:lpstr>
      <vt:lpstr>PowerPoint Presentation</vt:lpstr>
      <vt:lpstr>Summary of Events by Chapter</vt:lpstr>
      <vt:lpstr>PowerPoint Presentation</vt:lpstr>
      <vt:lpstr>PowerPoint Presentation</vt:lpstr>
      <vt:lpstr>PowerPoint Presentation</vt:lpstr>
      <vt:lpstr>PowerPoint Presentation</vt:lpstr>
      <vt:lpstr>Reminder</vt:lpstr>
      <vt:lpstr>Megillot (Festive Scrolls)</vt:lpstr>
      <vt:lpstr>Megillot (Festive Scrolls)</vt:lpstr>
      <vt:lpstr>What do Esther &amp; Daniel have  in common?</vt:lpstr>
      <vt:lpstr>Ruth</vt:lpstr>
      <vt:lpstr>Character</vt:lpstr>
      <vt:lpstr>PowerPoint Presentation</vt:lpstr>
      <vt:lpstr>Elimelech’s family goes to Moab </vt:lpstr>
      <vt:lpstr>Naomi and her Moabite daughters-in- law</vt:lpstr>
      <vt:lpstr>Part 2: Ruth meets Boaz</vt:lpstr>
      <vt:lpstr>PowerPoint Presentation</vt:lpstr>
      <vt:lpstr>PowerPoint Presentation</vt:lpstr>
      <vt:lpstr> Naomi’ 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Marriage of Boaz and Ruth </vt:lpstr>
      <vt:lpstr>PowerPoint Presentation</vt:lpstr>
      <vt:lpstr>Themes and Meanings &amp; Questions </vt:lpstr>
      <vt:lpstr>Esther</vt:lpstr>
      <vt:lpstr>Esther</vt:lpstr>
      <vt:lpstr>Setting</vt:lpstr>
      <vt:lpstr>The Triumph</vt:lpstr>
      <vt:lpstr>Patriotic Fiction?</vt:lpstr>
      <vt:lpstr>Daniel</vt:lpstr>
      <vt:lpstr>Daniel</vt:lpstr>
      <vt:lpstr>Daniel 2</vt:lpstr>
      <vt:lpstr>Daniel 3</vt:lpstr>
      <vt:lpstr>Daniel 4</vt:lpstr>
      <vt:lpstr>Daniel 5</vt:lpstr>
      <vt:lpstr>Daniel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Klassen</dc:creator>
  <cp:lastModifiedBy>Jonathan Klassen</cp:lastModifiedBy>
  <cp:revision>34</cp:revision>
  <dcterms:created xsi:type="dcterms:W3CDTF">2008-12-30T04:57:41Z</dcterms:created>
  <dcterms:modified xsi:type="dcterms:W3CDTF">2016-07-22T04:04:14Z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